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61" r:id="rId4"/>
    <p:sldId id="262" r:id="rId5"/>
    <p:sldId id="271" r:id="rId6"/>
    <p:sldId id="263" r:id="rId7"/>
    <p:sldId id="266" r:id="rId8"/>
    <p:sldId id="267" r:id="rId9"/>
    <p:sldId id="268" r:id="rId10"/>
    <p:sldId id="269" r:id="rId11"/>
    <p:sldId id="270" r:id="rId12"/>
    <p:sldId id="273" r:id="rId13"/>
    <p:sldId id="275" r:id="rId14"/>
    <p:sldId id="276" r:id="rId15"/>
    <p:sldId id="277" r:id="rId16"/>
    <p:sldId id="278" r:id="rId17"/>
    <p:sldId id="279" r:id="rId18"/>
    <p:sldId id="283" r:id="rId19"/>
    <p:sldId id="282" r:id="rId20"/>
    <p:sldId id="280" r:id="rId21"/>
    <p:sldId id="281" r:id="rId22"/>
    <p:sldId id="259" r:id="rId23"/>
    <p:sldId id="284" r:id="rId24"/>
    <p:sldId id="257" r:id="rId25"/>
    <p:sldId id="26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0D0"/>
    <a:srgbClr val="20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11"/>
  </p:normalViewPr>
  <p:slideViewPr>
    <p:cSldViewPr snapToGrid="0" snapToObjects="1">
      <p:cViewPr varScale="1">
        <p:scale>
          <a:sx n="85" d="100"/>
          <a:sy n="85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C617-4B58-8645-BAF1-0B30B7E5327A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AD37-2ADF-9D42-BC63-CFACA02556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7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D06D9C-FE02-4C1D-9BFF-2222F4488C61}" type="slidenum">
              <a:rPr lang="en-GB" altLang="pt-PT"/>
              <a:pPr/>
              <a:t>15</a:t>
            </a:fld>
            <a:endParaRPr lang="en-GB" altLang="pt-PT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55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131191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6FA860-330C-4F6E-9B77-70A747DD873D}" type="slidenum">
              <a:rPr lang="en-GB" altLang="pt-PT"/>
              <a:pPr/>
              <a:t>16</a:t>
            </a:fld>
            <a:endParaRPr lang="en-GB" altLang="pt-PT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65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89148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80D3BD-C462-4CD5-A5F9-57D0133F985A}" type="slidenum">
              <a:rPr lang="en-GB" altLang="pt-PT"/>
              <a:pPr/>
              <a:t>17</a:t>
            </a:fld>
            <a:endParaRPr lang="en-GB" altLang="pt-PT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86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410040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EEE890-AFA3-449F-9122-F5A56ED22F1C}" type="slidenum">
              <a:rPr lang="en-GB" altLang="pt-PT"/>
              <a:pPr/>
              <a:t>18</a:t>
            </a:fld>
            <a:endParaRPr lang="en-GB" altLang="pt-PT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75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1713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90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4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26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21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26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2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2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0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9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608AA9-297E-44E7-A9C6-E86CF1F904CC}" type="slidenum">
              <a:rPr lang="en-GB" altLang="pt-PT"/>
              <a:pPr/>
              <a:t>11</a:t>
            </a:fld>
            <a:endParaRPr lang="en-GB" altLang="pt-PT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22773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DB918D-87B8-4159-9658-BD9743605D01}" type="slidenum">
              <a:rPr lang="en-GB" altLang="pt-PT"/>
              <a:pPr/>
              <a:t>12</a:t>
            </a:fld>
            <a:endParaRPr lang="en-GB" altLang="pt-PT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24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589042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4471C4-5C1F-447A-B215-D9C1CD46DFDB}" type="slidenum">
              <a:rPr lang="en-GB" altLang="pt-PT"/>
              <a:pPr/>
              <a:t>13</a:t>
            </a:fld>
            <a:endParaRPr lang="en-GB" altLang="pt-PT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34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89423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9A0AF2-2C2F-4FF0-A783-842F89BE9602}" type="slidenum">
              <a:rPr lang="en-GB" altLang="pt-PT"/>
              <a:pPr/>
              <a:t>14</a:t>
            </a:fld>
            <a:endParaRPr lang="en-GB" altLang="pt-PT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3116263" y="509588"/>
            <a:ext cx="3681412" cy="254793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645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23975" y="3228975"/>
            <a:ext cx="7253288" cy="304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97119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9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6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9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9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dirty="0" err="1" smtClean="0"/>
              <a:t>Click</a:t>
            </a:r>
            <a:r>
              <a:rPr lang="pt-PT" dirty="0" smtClean="0"/>
              <a:t> to </a:t>
            </a:r>
            <a:r>
              <a:rPr lang="pt-PT" dirty="0" err="1" smtClean="0"/>
              <a:t>edit</a:t>
            </a:r>
            <a:r>
              <a:rPr lang="pt-PT" dirty="0" smtClean="0"/>
              <a:t> Master </a:t>
            </a:r>
            <a:r>
              <a:rPr lang="pt-PT" dirty="0" err="1" smtClean="0"/>
              <a:t>title</a:t>
            </a:r>
            <a:r>
              <a:rPr lang="pt-PT" dirty="0" smtClean="0"/>
              <a:t> </a:t>
            </a:r>
            <a:r>
              <a:rPr lang="pt-PT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95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3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39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73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5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2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86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5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0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3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3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58F9A9-E3F7-8242-834E-5F072A794F98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D618BA-E703-5843-80A8-1C724C8B3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7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465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 smtClean="0"/>
              <a:t>CLICK TO EDIT </a:t>
            </a:r>
            <a:br>
              <a:rPr lang="pt-PT" dirty="0" smtClean="0"/>
            </a:br>
            <a:r>
              <a:rPr lang="pt-PT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60255"/>
            <a:ext cx="8229600" cy="1339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 err="1" smtClean="0"/>
              <a:t>Click</a:t>
            </a:r>
            <a:r>
              <a:rPr lang="pt-PT" dirty="0" smtClean="0"/>
              <a:t> to </a:t>
            </a:r>
            <a:r>
              <a:rPr lang="pt-PT" dirty="0" err="1" smtClean="0"/>
              <a:t>edit</a:t>
            </a:r>
            <a:r>
              <a:rPr lang="pt-PT" dirty="0" smtClean="0"/>
              <a:t> </a:t>
            </a:r>
          </a:p>
          <a:p>
            <a:pPr lvl="0"/>
            <a:r>
              <a:rPr lang="pt-PT" dirty="0" err="1" smtClean="0"/>
              <a:t>Master</a:t>
            </a:r>
            <a:r>
              <a:rPr lang="pt-PT" dirty="0" smtClean="0"/>
              <a:t> </a:t>
            </a:r>
            <a:r>
              <a:rPr lang="pt-PT" dirty="0" err="1" smtClean="0"/>
              <a:t>text</a:t>
            </a:r>
            <a:r>
              <a:rPr lang="pt-PT" dirty="0" smtClean="0"/>
              <a:t> </a:t>
            </a:r>
            <a:r>
              <a:rPr lang="pt-PT" dirty="0" err="1" smtClean="0"/>
              <a:t>styles</a:t>
            </a: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124053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lnSpc>
          <a:spcPts val="468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lnSpc>
          <a:spcPts val="2540"/>
        </a:lnSpc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70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367" y="2673355"/>
            <a:ext cx="5465423" cy="1326090"/>
          </a:xfrm>
        </p:spPr>
        <p:txBody>
          <a:bodyPr>
            <a:normAutofit/>
          </a:bodyPr>
          <a:lstStyle/>
          <a:p>
            <a:pPr>
              <a:lnSpc>
                <a:spcPts val="4080"/>
              </a:lnSpc>
            </a:pPr>
            <a:r>
              <a:rPr lang="pt-PT" b="0" dirty="0"/>
              <a:t>Seismic </a:t>
            </a:r>
            <a:r>
              <a:rPr lang="pt-PT" b="0" dirty="0" smtClean="0"/>
              <a:t>Infrastructure </a:t>
            </a:r>
            <a:r>
              <a:rPr lang="pt-PT" b="0" dirty="0"/>
              <a:t>in Portugal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2867" y="3783099"/>
            <a:ext cx="4732866" cy="1126564"/>
          </a:xfrm>
        </p:spPr>
        <p:txBody>
          <a:bodyPr>
            <a:normAutofit fontScale="25000" lnSpcReduction="20000"/>
          </a:bodyPr>
          <a:lstStyle/>
          <a:p>
            <a:endParaRPr lang="en-US" dirty="0" smtClean="0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en-US" sz="9600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r>
              <a:rPr lang="en-US" sz="9600" dirty="0" smtClean="0">
                <a:solidFill>
                  <a:srgbClr val="FFFFFF"/>
                </a:solidFill>
                <a:latin typeface="Calibri Light"/>
                <a:cs typeface="Calibri Light"/>
              </a:rPr>
              <a:t>Fernando Carrilho</a:t>
            </a:r>
            <a:endParaRPr lang="en-US" sz="9600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en-US" sz="9600" b="1" dirty="0" smtClean="0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fr-FR" sz="6400" b="1" dirty="0" smtClean="0">
              <a:solidFill>
                <a:srgbClr val="0070C0"/>
              </a:solidFill>
            </a:endParaRPr>
          </a:p>
          <a:p>
            <a:r>
              <a:rPr lang="fr-FR" sz="6400" b="1" dirty="0" smtClean="0">
                <a:solidFill>
                  <a:srgbClr val="0070C0"/>
                </a:solidFill>
              </a:rPr>
              <a:t>ORFEUS/EPOS Workshop</a:t>
            </a:r>
          </a:p>
          <a:p>
            <a:r>
              <a:rPr lang="fr-FR" sz="5600" b="1" dirty="0" smtClean="0">
                <a:solidFill>
                  <a:srgbClr val="0070C0"/>
                </a:solidFill>
              </a:rPr>
              <a:t>25 </a:t>
            </a:r>
            <a:r>
              <a:rPr lang="fr-FR" sz="5600" b="1" dirty="0">
                <a:solidFill>
                  <a:srgbClr val="0070C0"/>
                </a:solidFill>
              </a:rPr>
              <a:t>– 27 </a:t>
            </a:r>
            <a:r>
              <a:rPr lang="fr-FR" sz="5600" b="1" dirty="0" err="1">
                <a:solidFill>
                  <a:srgbClr val="0070C0"/>
                </a:solidFill>
              </a:rPr>
              <a:t>October</a:t>
            </a:r>
            <a:r>
              <a:rPr lang="fr-FR" sz="5600" b="1" dirty="0">
                <a:solidFill>
                  <a:srgbClr val="0070C0"/>
                </a:solidFill>
              </a:rPr>
              <a:t> 2017, </a:t>
            </a:r>
            <a:r>
              <a:rPr lang="fr-FR" sz="5600" b="1" dirty="0" err="1">
                <a:solidFill>
                  <a:srgbClr val="0070C0"/>
                </a:solidFill>
              </a:rPr>
              <a:t>Lisbon</a:t>
            </a:r>
            <a:r>
              <a:rPr lang="fr-FR" sz="5600" b="1" dirty="0">
                <a:solidFill>
                  <a:srgbClr val="0070C0"/>
                </a:solidFill>
              </a:rPr>
              <a:t>, Portugal</a:t>
            </a:r>
            <a:endParaRPr lang="en-US" sz="5600" dirty="0">
              <a:solidFill>
                <a:srgbClr val="0070C0"/>
              </a:solidFill>
              <a:latin typeface="Calibri Light"/>
              <a:cs typeface="Calibri Light"/>
            </a:endParaRPr>
          </a:p>
          <a:p>
            <a:endParaRPr lang="en-US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00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7691"/>
          </a:xfrm>
        </p:spPr>
        <p:txBody>
          <a:bodyPr/>
          <a:lstStyle/>
          <a:p>
            <a:pPr algn="r"/>
            <a:r>
              <a:rPr lang="en-GB" altLang="pt-PT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Seedlink</a:t>
            </a:r>
            <a: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flow</a:t>
            </a:r>
            <a: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	</a:t>
            </a:r>
            <a:endParaRPr lang="pt-PT" dirty="0"/>
          </a:p>
        </p:txBody>
      </p:sp>
      <p:sp>
        <p:nvSpPr>
          <p:cNvPr id="148" name="AutoShape 4"/>
          <p:cNvSpPr>
            <a:spLocks noChangeArrowheads="1"/>
          </p:cNvSpPr>
          <p:nvPr/>
        </p:nvSpPr>
        <p:spPr bwMode="auto">
          <a:xfrm>
            <a:off x="-901700" y="5662612"/>
            <a:ext cx="9907588" cy="571500"/>
          </a:xfrm>
          <a:prstGeom prst="roundRect">
            <a:avLst>
              <a:gd name="adj" fmla="val 278"/>
            </a:avLst>
          </a:prstGeom>
          <a:solidFill>
            <a:srgbClr val="FFFFFF"/>
          </a:solidFill>
          <a:ln w="9360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49" name="Rectangle 6"/>
          <p:cNvSpPr>
            <a:spLocks noChangeArrowheads="1"/>
          </p:cNvSpPr>
          <p:nvPr/>
        </p:nvSpPr>
        <p:spPr bwMode="auto">
          <a:xfrm>
            <a:off x="633413" y="3213100"/>
            <a:ext cx="4916487" cy="2782887"/>
          </a:xfrm>
          <a:prstGeom prst="rect">
            <a:avLst/>
          </a:prstGeom>
          <a:solidFill>
            <a:srgbClr val="CCCCCC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57" name="Rectangle 14"/>
          <p:cNvSpPr>
            <a:spLocks noChangeArrowheads="1"/>
          </p:cNvSpPr>
          <p:nvPr/>
        </p:nvSpPr>
        <p:spPr bwMode="auto">
          <a:xfrm>
            <a:off x="2349500" y="3819525"/>
            <a:ext cx="1439863" cy="423862"/>
          </a:xfrm>
          <a:prstGeom prst="rect">
            <a:avLst/>
          </a:prstGeom>
          <a:solidFill>
            <a:srgbClr val="99CCFF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TREMOR</a:t>
            </a:r>
          </a:p>
        </p:txBody>
      </p:sp>
      <p:sp>
        <p:nvSpPr>
          <p:cNvPr id="162" name="Rectangle 19"/>
          <p:cNvSpPr>
            <a:spLocks noChangeArrowheads="1"/>
          </p:cNvSpPr>
          <p:nvPr/>
        </p:nvSpPr>
        <p:spPr bwMode="auto">
          <a:xfrm>
            <a:off x="5610225" y="4321175"/>
            <a:ext cx="1535113" cy="1649412"/>
          </a:xfrm>
          <a:prstGeom prst="rect">
            <a:avLst/>
          </a:prstGeom>
          <a:solidFill>
            <a:srgbClr val="E6E6E6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63" name="Line 20"/>
          <p:cNvSpPr>
            <a:spLocks noChangeShapeType="1"/>
          </p:cNvSpPr>
          <p:nvPr/>
        </p:nvSpPr>
        <p:spPr bwMode="auto">
          <a:xfrm>
            <a:off x="2897188" y="2428393"/>
            <a:ext cx="0" cy="1210158"/>
          </a:xfrm>
          <a:prstGeom prst="line">
            <a:avLst/>
          </a:prstGeom>
          <a:noFill/>
          <a:ln w="57240" cap="flat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64" name="Line 21"/>
          <p:cNvSpPr>
            <a:spLocks noChangeShapeType="1"/>
          </p:cNvSpPr>
          <p:nvPr/>
        </p:nvSpPr>
        <p:spPr bwMode="auto">
          <a:xfrm flipH="1">
            <a:off x="3254374" y="2334886"/>
            <a:ext cx="1330326" cy="1338590"/>
          </a:xfrm>
          <a:prstGeom prst="line">
            <a:avLst/>
          </a:prstGeom>
          <a:noFill/>
          <a:ln w="5724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65" name="Oval 22"/>
          <p:cNvSpPr>
            <a:spLocks noChangeArrowheads="1"/>
          </p:cNvSpPr>
          <p:nvPr/>
        </p:nvSpPr>
        <p:spPr bwMode="auto">
          <a:xfrm>
            <a:off x="730250" y="3638550"/>
            <a:ext cx="1152525" cy="938212"/>
          </a:xfrm>
          <a:prstGeom prst="ellipse">
            <a:avLst/>
          </a:prstGeom>
          <a:solidFill>
            <a:srgbClr val="FFFFFF">
              <a:alpha val="50000"/>
            </a:srgbClr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8000" tIns="32040" rIns="18000" bIns="108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sz="1400"/>
              <a:t>Archive</a:t>
            </a:r>
          </a:p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sz="1400"/>
              <a:t>(</a:t>
            </a:r>
            <a:r>
              <a:rPr lang="en-GB" altLang="pt-PT" sz="1200"/>
              <a:t>storage area network</a:t>
            </a:r>
            <a:r>
              <a:rPr lang="en-GB" altLang="pt-PT" sz="1400"/>
              <a:t>)</a:t>
            </a:r>
            <a:r>
              <a:rPr lang="ar-SA" altLang="pt-PT" sz="1400">
                <a:cs typeface="Times New Roman" panose="02020603050405020304" pitchFamily="18" charset="0"/>
              </a:rPr>
              <a:t>‏</a:t>
            </a:r>
            <a:endParaRPr lang="en-GB" altLang="pt-PT" sz="1400"/>
          </a:p>
        </p:txBody>
      </p:sp>
      <p:sp>
        <p:nvSpPr>
          <p:cNvPr id="166" name="Oval 23"/>
          <p:cNvSpPr>
            <a:spLocks noChangeArrowheads="1"/>
          </p:cNvSpPr>
          <p:nvPr/>
        </p:nvSpPr>
        <p:spPr bwMode="auto">
          <a:xfrm>
            <a:off x="693738" y="4602162"/>
            <a:ext cx="1800225" cy="1119188"/>
          </a:xfrm>
          <a:prstGeom prst="ellipse">
            <a:avLst/>
          </a:prstGeom>
          <a:solidFill>
            <a:srgbClr val="FFFFFF">
              <a:alpha val="50000"/>
            </a:srgbClr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sz="1400"/>
              <a:t>NRT processing</a:t>
            </a:r>
          </a:p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sz="1400"/>
              <a:t>(</a:t>
            </a:r>
            <a:r>
              <a:rPr lang="en-GB" altLang="pt-PT" sz="1200" b="1"/>
              <a:t>autopick</a:t>
            </a:r>
            <a:r>
              <a:rPr lang="en-GB" altLang="pt-PT" sz="1200"/>
              <a:t> </a:t>
            </a:r>
            <a:r>
              <a:rPr lang="en-GB" altLang="pt-PT" sz="1200" b="1"/>
              <a:t>&amp;</a:t>
            </a:r>
            <a:r>
              <a:rPr lang="en-GB" altLang="pt-PT" sz="1200"/>
              <a:t> </a:t>
            </a:r>
            <a:r>
              <a:rPr lang="en-GB" altLang="pt-PT" sz="1200" b="1"/>
              <a:t>autoloc &amp; SOH</a:t>
            </a:r>
            <a:r>
              <a:rPr lang="en-GB" altLang="pt-PT" sz="1400"/>
              <a:t>)</a:t>
            </a:r>
            <a:r>
              <a:rPr lang="ar-SA" altLang="pt-PT" sz="1400">
                <a:cs typeface="Times New Roman" panose="02020603050405020304" pitchFamily="18" charset="0"/>
              </a:rPr>
              <a:t>‏</a:t>
            </a:r>
            <a:endParaRPr lang="en-GB" altLang="pt-PT" sz="1400"/>
          </a:p>
        </p:txBody>
      </p:sp>
      <p:sp>
        <p:nvSpPr>
          <p:cNvPr id="167" name="Oval 24"/>
          <p:cNvSpPr>
            <a:spLocks noChangeArrowheads="1"/>
          </p:cNvSpPr>
          <p:nvPr/>
        </p:nvSpPr>
        <p:spPr bwMode="auto">
          <a:xfrm>
            <a:off x="3922525" y="4887912"/>
            <a:ext cx="1540488" cy="880315"/>
          </a:xfrm>
          <a:prstGeom prst="ellipse">
            <a:avLst/>
          </a:prstGeom>
          <a:solidFill>
            <a:srgbClr val="FFFFFF">
              <a:alpha val="50000"/>
            </a:srgbClr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sz="1400" dirty="0" smtClean="0"/>
              <a:t>Automatic&amp; Manual </a:t>
            </a:r>
            <a:r>
              <a:rPr lang="en-GB" altLang="pt-PT" sz="1400" dirty="0"/>
              <a:t>Analysis</a:t>
            </a:r>
          </a:p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sz="1400" dirty="0"/>
              <a:t>(SEISAN)</a:t>
            </a:r>
            <a:r>
              <a:rPr lang="ar-SA" altLang="pt-PT" sz="1400" dirty="0">
                <a:cs typeface="Times New Roman" panose="02020603050405020304" pitchFamily="18" charset="0"/>
              </a:rPr>
              <a:t>‏</a:t>
            </a:r>
            <a:endParaRPr lang="en-GB" altLang="pt-PT" sz="1400" dirty="0"/>
          </a:p>
        </p:txBody>
      </p:sp>
      <p:sp>
        <p:nvSpPr>
          <p:cNvPr id="168" name="Line 25"/>
          <p:cNvSpPr>
            <a:spLocks noChangeShapeType="1"/>
          </p:cNvSpPr>
          <p:nvPr/>
        </p:nvSpPr>
        <p:spPr bwMode="auto">
          <a:xfrm flipH="1">
            <a:off x="1960563" y="4035425"/>
            <a:ext cx="355600" cy="138112"/>
          </a:xfrm>
          <a:prstGeom prst="line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69" name="Line 26"/>
          <p:cNvSpPr>
            <a:spLocks noChangeShapeType="1"/>
          </p:cNvSpPr>
          <p:nvPr/>
        </p:nvSpPr>
        <p:spPr bwMode="auto">
          <a:xfrm flipH="1">
            <a:off x="2311400" y="4422775"/>
            <a:ext cx="438150" cy="360362"/>
          </a:xfrm>
          <a:prstGeom prst="line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70" name="Line 27"/>
          <p:cNvSpPr>
            <a:spLocks noChangeShapeType="1"/>
          </p:cNvSpPr>
          <p:nvPr/>
        </p:nvSpPr>
        <p:spPr bwMode="auto">
          <a:xfrm>
            <a:off x="3613150" y="4414837"/>
            <a:ext cx="455613" cy="441325"/>
          </a:xfrm>
          <a:prstGeom prst="line">
            <a:avLst/>
          </a:prstGeom>
          <a:noFill/>
          <a:ln w="936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71" name="Text Box 28"/>
          <p:cNvSpPr txBox="1">
            <a:spLocks noChangeArrowheads="1"/>
          </p:cNvSpPr>
          <p:nvPr/>
        </p:nvSpPr>
        <p:spPr bwMode="auto">
          <a:xfrm>
            <a:off x="4584700" y="5718028"/>
            <a:ext cx="1034299" cy="30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236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88000"/>
              </a:lnSpc>
              <a:buClrTx/>
              <a:buFontTx/>
              <a:buNone/>
            </a:pPr>
            <a:r>
              <a:rPr lang="en-GB" altLang="pt-PT" sz="1400" dirty="0" smtClean="0"/>
              <a:t>IPMA </a:t>
            </a:r>
            <a:r>
              <a:rPr lang="en-GB" altLang="pt-PT" sz="1400" dirty="0"/>
              <a:t>LAN</a:t>
            </a:r>
          </a:p>
        </p:txBody>
      </p:sp>
      <p:sp>
        <p:nvSpPr>
          <p:cNvPr id="172" name="Rectangle 29"/>
          <p:cNvSpPr>
            <a:spLocks noChangeArrowheads="1"/>
          </p:cNvSpPr>
          <p:nvPr/>
        </p:nvSpPr>
        <p:spPr bwMode="auto">
          <a:xfrm>
            <a:off x="7997825" y="4603750"/>
            <a:ext cx="793750" cy="361950"/>
          </a:xfrm>
          <a:prstGeom prst="rect">
            <a:avLst/>
          </a:prstGeom>
          <a:solidFill>
            <a:srgbClr val="00FFFF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ODC</a:t>
            </a:r>
          </a:p>
        </p:txBody>
      </p:sp>
      <p:sp>
        <p:nvSpPr>
          <p:cNvPr id="173" name="Rectangle 30"/>
          <p:cNvSpPr>
            <a:spLocks noChangeArrowheads="1"/>
          </p:cNvSpPr>
          <p:nvPr/>
        </p:nvSpPr>
        <p:spPr bwMode="auto">
          <a:xfrm>
            <a:off x="8010525" y="3609975"/>
            <a:ext cx="793750" cy="363537"/>
          </a:xfrm>
          <a:prstGeom prst="rect">
            <a:avLst/>
          </a:prstGeom>
          <a:solidFill>
            <a:srgbClr val="00FFFF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DMC</a:t>
            </a:r>
          </a:p>
        </p:txBody>
      </p:sp>
      <p:sp>
        <p:nvSpPr>
          <p:cNvPr id="174" name="Rectangle 31"/>
          <p:cNvSpPr>
            <a:spLocks noChangeArrowheads="1"/>
          </p:cNvSpPr>
          <p:nvPr/>
        </p:nvSpPr>
        <p:spPr bwMode="auto">
          <a:xfrm>
            <a:off x="8008938" y="5102225"/>
            <a:ext cx="777875" cy="363537"/>
          </a:xfrm>
          <a:prstGeom prst="rect">
            <a:avLst/>
          </a:prstGeom>
          <a:solidFill>
            <a:srgbClr val="00DCFF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IGN</a:t>
            </a:r>
          </a:p>
        </p:txBody>
      </p:sp>
      <p:sp>
        <p:nvSpPr>
          <p:cNvPr id="175" name="Rectangle 32"/>
          <p:cNvSpPr>
            <a:spLocks noChangeArrowheads="1"/>
          </p:cNvSpPr>
          <p:nvPr/>
        </p:nvSpPr>
        <p:spPr bwMode="auto">
          <a:xfrm>
            <a:off x="5651500" y="5210175"/>
            <a:ext cx="1439863" cy="284162"/>
          </a:xfrm>
          <a:prstGeom prst="rect">
            <a:avLst/>
          </a:prstGeom>
          <a:solidFill>
            <a:srgbClr val="6699FF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imslserver</a:t>
            </a:r>
          </a:p>
        </p:txBody>
      </p:sp>
      <p:sp>
        <p:nvSpPr>
          <p:cNvPr id="176" name="Text Box 33"/>
          <p:cNvSpPr txBox="1">
            <a:spLocks noChangeArrowheads="1"/>
          </p:cNvSpPr>
          <p:nvPr/>
        </p:nvSpPr>
        <p:spPr bwMode="auto">
          <a:xfrm>
            <a:off x="5940425" y="5664200"/>
            <a:ext cx="1306938" cy="33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236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88000"/>
              </a:lnSpc>
              <a:buClrTx/>
              <a:buFontTx/>
              <a:buNone/>
            </a:pPr>
            <a:r>
              <a:rPr lang="en-GB" altLang="pt-PT" sz="1600" dirty="0" smtClean="0"/>
              <a:t>IPMA </a:t>
            </a:r>
            <a:r>
              <a:rPr lang="en-GB" altLang="pt-PT" sz="1600" dirty="0"/>
              <a:t>DMZ's</a:t>
            </a:r>
          </a:p>
        </p:txBody>
      </p:sp>
      <p:sp>
        <p:nvSpPr>
          <p:cNvPr id="177" name="Line 34"/>
          <p:cNvSpPr>
            <a:spLocks noChangeShapeType="1"/>
          </p:cNvSpPr>
          <p:nvPr/>
        </p:nvSpPr>
        <p:spPr bwMode="auto">
          <a:xfrm>
            <a:off x="3789363" y="4241800"/>
            <a:ext cx="2087562" cy="931862"/>
          </a:xfrm>
          <a:prstGeom prst="line">
            <a:avLst/>
          </a:prstGeom>
          <a:noFill/>
          <a:ln w="34920" cap="flat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78" name="Text Box 35"/>
          <p:cNvSpPr txBox="1">
            <a:spLocks noChangeArrowheads="1"/>
          </p:cNvSpPr>
          <p:nvPr/>
        </p:nvSpPr>
        <p:spPr bwMode="auto">
          <a:xfrm>
            <a:off x="5514180" y="5913436"/>
            <a:ext cx="1075785" cy="28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236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88000"/>
              </a:lnSpc>
              <a:buClrTx/>
              <a:buFontTx/>
              <a:buNone/>
            </a:pPr>
            <a:r>
              <a:rPr lang="en-GB" altLang="pt-PT" sz="1200" dirty="0" smtClean="0"/>
              <a:t>IPMA </a:t>
            </a:r>
            <a:r>
              <a:rPr lang="en-GB" altLang="pt-PT" sz="1200" dirty="0"/>
              <a:t>firewall</a:t>
            </a:r>
          </a:p>
        </p:txBody>
      </p:sp>
      <p:sp>
        <p:nvSpPr>
          <p:cNvPr id="179" name="Rectangle 36"/>
          <p:cNvSpPr>
            <a:spLocks noChangeArrowheads="1"/>
          </p:cNvSpPr>
          <p:nvPr/>
        </p:nvSpPr>
        <p:spPr bwMode="auto">
          <a:xfrm>
            <a:off x="8012113" y="4090987"/>
            <a:ext cx="777875" cy="360363"/>
          </a:xfrm>
          <a:prstGeom prst="rect">
            <a:avLst/>
          </a:prstGeom>
          <a:solidFill>
            <a:srgbClr val="00DCFF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GFZ</a:t>
            </a:r>
          </a:p>
        </p:txBody>
      </p:sp>
      <p:sp>
        <p:nvSpPr>
          <p:cNvPr id="180" name="Line 37"/>
          <p:cNvSpPr>
            <a:spLocks noChangeShapeType="1"/>
          </p:cNvSpPr>
          <p:nvPr/>
        </p:nvSpPr>
        <p:spPr bwMode="auto">
          <a:xfrm flipV="1">
            <a:off x="6832600" y="4725987"/>
            <a:ext cx="773113" cy="441325"/>
          </a:xfrm>
          <a:prstGeom prst="line">
            <a:avLst/>
          </a:prstGeom>
          <a:noFill/>
          <a:ln w="108000" cap="flat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81" name="Line 38"/>
          <p:cNvSpPr>
            <a:spLocks noChangeShapeType="1"/>
          </p:cNvSpPr>
          <p:nvPr/>
        </p:nvSpPr>
        <p:spPr bwMode="auto">
          <a:xfrm>
            <a:off x="7666038" y="3644900"/>
            <a:ext cx="1587" cy="2160587"/>
          </a:xfrm>
          <a:prstGeom prst="line">
            <a:avLst/>
          </a:prstGeom>
          <a:noFill/>
          <a:ln w="46800" cap="flat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01" name="Oval 59"/>
          <p:cNvSpPr>
            <a:spLocks noChangeArrowheads="1"/>
          </p:cNvSpPr>
          <p:nvPr/>
        </p:nvSpPr>
        <p:spPr bwMode="auto">
          <a:xfrm>
            <a:off x="7724775" y="5540375"/>
            <a:ext cx="1244600" cy="614362"/>
          </a:xfrm>
          <a:prstGeom prst="ellipse">
            <a:avLst/>
          </a:prstGeom>
          <a:solidFill>
            <a:srgbClr val="99CC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GB" altLang="pt-PT" sz="1600"/>
              <a:t>partners</a:t>
            </a:r>
          </a:p>
        </p:txBody>
      </p:sp>
      <p:sp>
        <p:nvSpPr>
          <p:cNvPr id="205" name="Rectangle 63"/>
          <p:cNvSpPr>
            <a:spLocks noChangeArrowheads="1"/>
          </p:cNvSpPr>
          <p:nvPr/>
        </p:nvSpPr>
        <p:spPr bwMode="auto">
          <a:xfrm>
            <a:off x="8005763" y="1844675"/>
            <a:ext cx="766762" cy="363537"/>
          </a:xfrm>
          <a:prstGeom prst="rect">
            <a:avLst/>
          </a:prstGeom>
          <a:solidFill>
            <a:srgbClr val="33A3A3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CEA</a:t>
            </a:r>
          </a:p>
        </p:txBody>
      </p:sp>
      <p:sp>
        <p:nvSpPr>
          <p:cNvPr id="250" name="Line 108"/>
          <p:cNvSpPr>
            <a:spLocks noChangeShapeType="1"/>
          </p:cNvSpPr>
          <p:nvPr/>
        </p:nvSpPr>
        <p:spPr bwMode="auto">
          <a:xfrm>
            <a:off x="1246187" y="2376487"/>
            <a:ext cx="935038" cy="1422400"/>
          </a:xfrm>
          <a:prstGeom prst="line">
            <a:avLst/>
          </a:prstGeom>
          <a:noFill/>
          <a:ln w="54000" cap="flat">
            <a:solidFill>
              <a:srgbClr val="FF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56" name="Text Box 114"/>
          <p:cNvSpPr txBox="1">
            <a:spLocks noChangeArrowheads="1"/>
          </p:cNvSpPr>
          <p:nvPr/>
        </p:nvSpPr>
        <p:spPr bwMode="auto">
          <a:xfrm rot="16200000">
            <a:off x="-401066" y="4429269"/>
            <a:ext cx="1579563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pt-PT" sz="1600" dirty="0" smtClean="0"/>
              <a:t>IPMA </a:t>
            </a:r>
            <a:r>
              <a:rPr lang="en-GB" altLang="pt-PT" sz="1600" dirty="0"/>
              <a:t>firewall</a:t>
            </a:r>
          </a:p>
        </p:txBody>
      </p:sp>
      <p:sp>
        <p:nvSpPr>
          <p:cNvPr id="257" name="Line 115"/>
          <p:cNvSpPr>
            <a:spLocks noChangeShapeType="1"/>
          </p:cNvSpPr>
          <p:nvPr/>
        </p:nvSpPr>
        <p:spPr bwMode="auto">
          <a:xfrm flipV="1">
            <a:off x="6818313" y="2376487"/>
            <a:ext cx="1435100" cy="2036763"/>
          </a:xfrm>
          <a:prstGeom prst="line">
            <a:avLst/>
          </a:prstGeom>
          <a:noFill/>
          <a:ln w="72000" cap="flat">
            <a:solidFill>
              <a:srgbClr val="FF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58" name="Rectangle 116"/>
          <p:cNvSpPr>
            <a:spLocks noChangeArrowheads="1"/>
          </p:cNvSpPr>
          <p:nvPr/>
        </p:nvSpPr>
        <p:spPr bwMode="auto">
          <a:xfrm>
            <a:off x="5651500" y="4527550"/>
            <a:ext cx="1439863" cy="284162"/>
          </a:xfrm>
          <a:prstGeom prst="rect">
            <a:avLst/>
          </a:prstGeom>
          <a:solidFill>
            <a:srgbClr val="6699FF">
              <a:alpha val="50000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136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88000"/>
              </a:lnSpc>
              <a:buClrTx/>
              <a:buFontTx/>
              <a:buNone/>
            </a:pPr>
            <a:r>
              <a:rPr lang="en-GB" altLang="pt-PT" b="1"/>
              <a:t>mplsserver</a:t>
            </a:r>
          </a:p>
        </p:txBody>
      </p:sp>
      <p:sp>
        <p:nvSpPr>
          <p:cNvPr id="259" name="Line 117"/>
          <p:cNvSpPr>
            <a:spLocks noChangeShapeType="1"/>
          </p:cNvSpPr>
          <p:nvPr/>
        </p:nvSpPr>
        <p:spPr bwMode="auto">
          <a:xfrm flipH="1">
            <a:off x="6349545" y="2281704"/>
            <a:ext cx="113168" cy="1977488"/>
          </a:xfrm>
          <a:prstGeom prst="line">
            <a:avLst/>
          </a:prstGeom>
          <a:noFill/>
          <a:ln w="57240" cap="flat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dirty="0"/>
          </a:p>
        </p:txBody>
      </p:sp>
      <p:sp>
        <p:nvSpPr>
          <p:cNvPr id="260" name="Line 118"/>
          <p:cNvSpPr>
            <a:spLocks noChangeShapeType="1"/>
          </p:cNvSpPr>
          <p:nvPr/>
        </p:nvSpPr>
        <p:spPr bwMode="auto">
          <a:xfrm>
            <a:off x="3932238" y="4094162"/>
            <a:ext cx="1682750" cy="625475"/>
          </a:xfrm>
          <a:prstGeom prst="line">
            <a:avLst/>
          </a:prstGeom>
          <a:noFill/>
          <a:ln w="34920" cap="flat">
            <a:solidFill>
              <a:srgbClr val="FF00FF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61" name="Line 119"/>
          <p:cNvSpPr>
            <a:spLocks noChangeShapeType="1"/>
          </p:cNvSpPr>
          <p:nvPr/>
        </p:nvSpPr>
        <p:spPr bwMode="auto">
          <a:xfrm flipH="1" flipV="1">
            <a:off x="3938588" y="4010025"/>
            <a:ext cx="1612900" cy="577850"/>
          </a:xfrm>
          <a:prstGeom prst="line">
            <a:avLst/>
          </a:prstGeom>
          <a:noFill/>
          <a:ln w="72000" cap="flat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62" name="AutoShape 120"/>
          <p:cNvSpPr>
            <a:spLocks noChangeArrowheads="1"/>
          </p:cNvSpPr>
          <p:nvPr/>
        </p:nvSpPr>
        <p:spPr bwMode="auto">
          <a:xfrm>
            <a:off x="2678113" y="4959350"/>
            <a:ext cx="1092200" cy="762000"/>
          </a:xfrm>
          <a:prstGeom prst="roundRect">
            <a:avLst>
              <a:gd name="adj" fmla="val 208"/>
            </a:avLst>
          </a:prstGeom>
          <a:solidFill>
            <a:srgbClr val="E6E64C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pt-PT" sz="1200"/>
              <a:t>Check&amp;</a:t>
            </a:r>
          </a:p>
          <a:p>
            <a:pPr algn="ctr">
              <a:buClrTx/>
              <a:buFontTx/>
              <a:buNone/>
            </a:pPr>
            <a:r>
              <a:rPr lang="en-GB" altLang="pt-PT" sz="1200"/>
              <a:t>register</a:t>
            </a:r>
          </a:p>
          <a:p>
            <a:pPr algn="ctr">
              <a:buClrTx/>
              <a:buFontTx/>
              <a:buNone/>
            </a:pPr>
            <a:r>
              <a:rPr lang="en-GB" altLang="pt-PT" sz="1200"/>
              <a:t>(data_extract)</a:t>
            </a:r>
          </a:p>
        </p:txBody>
      </p:sp>
      <p:sp>
        <p:nvSpPr>
          <p:cNvPr id="263" name="Line 121"/>
          <p:cNvSpPr>
            <a:spLocks noChangeShapeType="1"/>
          </p:cNvSpPr>
          <p:nvPr/>
        </p:nvSpPr>
        <p:spPr bwMode="auto">
          <a:xfrm>
            <a:off x="2667000" y="4837112"/>
            <a:ext cx="1160463" cy="11113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" name="Cloud 2"/>
          <p:cNvSpPr/>
          <p:nvPr/>
        </p:nvSpPr>
        <p:spPr>
          <a:xfrm>
            <a:off x="3827463" y="1254988"/>
            <a:ext cx="1663886" cy="881062"/>
          </a:xfrm>
          <a:prstGeom prst="cloud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Internet </a:t>
            </a:r>
          </a:p>
          <a:p>
            <a:pPr algn="ctr"/>
            <a:r>
              <a:rPr lang="pt-PT" sz="1200" b="1" dirty="0" smtClean="0"/>
              <a:t>71 stations</a:t>
            </a:r>
          </a:p>
        </p:txBody>
      </p:sp>
      <p:sp>
        <p:nvSpPr>
          <p:cNvPr id="278" name="Cloud 277"/>
          <p:cNvSpPr/>
          <p:nvPr/>
        </p:nvSpPr>
        <p:spPr>
          <a:xfrm>
            <a:off x="2084877" y="1154169"/>
            <a:ext cx="1685436" cy="998143"/>
          </a:xfrm>
          <a:prstGeom prst="cloud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VSAT</a:t>
            </a:r>
          </a:p>
          <a:p>
            <a:pPr algn="ctr"/>
            <a:r>
              <a:rPr lang="pt-PT" sz="1400" b="1" dirty="0" smtClean="0"/>
              <a:t>23 stations</a:t>
            </a:r>
            <a:endParaRPr lang="pt-PT" sz="1400" b="1" dirty="0"/>
          </a:p>
        </p:txBody>
      </p:sp>
      <p:sp>
        <p:nvSpPr>
          <p:cNvPr id="279" name="Cloud 278"/>
          <p:cNvSpPr/>
          <p:nvPr/>
        </p:nvSpPr>
        <p:spPr>
          <a:xfrm>
            <a:off x="242992" y="1327150"/>
            <a:ext cx="1663886" cy="881062"/>
          </a:xfrm>
          <a:prstGeom prst="cloud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/>
              <a:t>VPN’s</a:t>
            </a:r>
            <a:r>
              <a:rPr lang="pt-PT" dirty="0" smtClean="0"/>
              <a:t> </a:t>
            </a:r>
            <a:r>
              <a:rPr lang="pt-PT" sz="1400" dirty="0" err="1" smtClean="0"/>
              <a:t>over</a:t>
            </a:r>
            <a:r>
              <a:rPr lang="pt-PT" sz="1400" dirty="0" smtClean="0"/>
              <a:t> Internet</a:t>
            </a:r>
          </a:p>
          <a:p>
            <a:pPr algn="ctr"/>
            <a:r>
              <a:rPr lang="pt-PT" sz="1400" b="1" dirty="0" smtClean="0"/>
              <a:t>17 stations</a:t>
            </a:r>
            <a:endParaRPr lang="pt-PT" sz="1400" b="1" dirty="0"/>
          </a:p>
        </p:txBody>
      </p:sp>
      <p:sp>
        <p:nvSpPr>
          <p:cNvPr id="280" name="Cloud 279"/>
          <p:cNvSpPr/>
          <p:nvPr/>
        </p:nvSpPr>
        <p:spPr>
          <a:xfrm>
            <a:off x="5654353" y="1200955"/>
            <a:ext cx="1663886" cy="958511"/>
          </a:xfrm>
          <a:prstGeom prst="cloud">
            <a:avLst/>
          </a:prstGeom>
          <a:gradFill>
            <a:gsLst>
              <a:gs pos="0">
                <a:srgbClr val="BC00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MPLS</a:t>
            </a:r>
          </a:p>
          <a:p>
            <a:pPr algn="ctr"/>
            <a:r>
              <a:rPr lang="pt-PT" sz="1200" b="1" dirty="0" smtClean="0"/>
              <a:t>6 station</a:t>
            </a:r>
            <a:r>
              <a:rPr lang="pt-PT" sz="1200" dirty="0" smtClean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467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8" y="1015898"/>
            <a:ext cx="7525009" cy="51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321495" y="111901"/>
            <a:ext cx="4486289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70000"/>
              </a:lnSpc>
              <a:buClrTx/>
              <a:buFontTx/>
              <a:buNone/>
            </a:pPr>
            <a:r>
              <a:rPr lang="en-GB" altLang="pt-PT" sz="203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Real-Time Seismic Monitoring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4" y="1115529"/>
            <a:ext cx="5648153" cy="481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11" y="1291347"/>
            <a:ext cx="4136118" cy="413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86" y="886966"/>
            <a:ext cx="4174212" cy="542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73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498849" y="111901"/>
            <a:ext cx="7549917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SeiscomP3 – Global Seismic Monitoring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478964" y="3311789"/>
            <a:ext cx="282773" cy="27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75000"/>
              </a:lnSpc>
              <a:buClrTx/>
              <a:buFontTx/>
              <a:buNone/>
            </a:pPr>
            <a:r>
              <a:rPr lang="en-GB" altLang="pt-PT" sz="1661" b="1">
                <a:solidFill>
                  <a:srgbClr val="000080"/>
                </a:solidFill>
              </a:rPr>
              <a:t>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947441" y="4857521"/>
            <a:ext cx="3495847" cy="5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indent="-22701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7013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7013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7013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7013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75000"/>
              </a:lnSpc>
              <a:buClrTx/>
              <a:buFontTx/>
              <a:buNone/>
            </a:pPr>
            <a:endParaRPr lang="en-GB" altLang="pt-PT" sz="1661" b="1" dirty="0">
              <a:solidFill>
                <a:srgbClr val="000080"/>
              </a:solidFill>
            </a:endParaRPr>
          </a:p>
          <a:p>
            <a:pPr>
              <a:lnSpc>
                <a:spcPct val="75000"/>
              </a:lnSpc>
              <a:buClrTx/>
              <a:buFontTx/>
              <a:buNone/>
            </a:pPr>
            <a:endParaRPr lang="en-GB" altLang="pt-PT" sz="1661" b="1" dirty="0">
              <a:solidFill>
                <a:srgbClr val="000080"/>
              </a:solidFill>
            </a:endParaRPr>
          </a:p>
          <a:p>
            <a:pPr lvl="4">
              <a:lnSpc>
                <a:spcPct val="75000"/>
              </a:lnSpc>
              <a:buClrTx/>
              <a:buFontTx/>
              <a:buNone/>
            </a:pPr>
            <a:r>
              <a:rPr lang="en-GB" altLang="pt-PT" sz="1661" b="1" dirty="0">
                <a:solidFill>
                  <a:srgbClr val="0000FF"/>
                </a:solidFill>
              </a:rPr>
              <a:t>Fast locations</a:t>
            </a:r>
          </a:p>
          <a:p>
            <a:pPr lvl="4">
              <a:lnSpc>
                <a:spcPct val="75000"/>
              </a:lnSpc>
              <a:buClrTx/>
              <a:buFontTx/>
              <a:buNone/>
            </a:pPr>
            <a:r>
              <a:rPr lang="en-GB" altLang="pt-PT" sz="1661" b="1" dirty="0">
                <a:solidFill>
                  <a:srgbClr val="0000FF"/>
                </a:solidFill>
              </a:rPr>
              <a:t>MW Fast evaluation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8" y="862057"/>
            <a:ext cx="5069418" cy="339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04" y="1739683"/>
            <a:ext cx="5444497" cy="328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16" y="2592400"/>
            <a:ext cx="4985905" cy="317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015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98849" y="111901"/>
            <a:ext cx="7241739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Quality </a:t>
            </a: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Control</a:t>
            </a:r>
          </a:p>
          <a:p>
            <a:pPr algn="r">
              <a:lnSpc>
                <a:spcPct val="70000"/>
              </a:lnSpc>
              <a:spcBef>
                <a:spcPts val="600"/>
              </a:spcBef>
              <a:buClrTx/>
              <a:buFontTx/>
              <a:buNone/>
            </a:pPr>
            <a:r>
              <a:rPr lang="en-GB" altLang="pt-PT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Latency/State </a:t>
            </a:r>
            <a:r>
              <a:rPr lang="en-GB" altLang="pt-PT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of Health</a:t>
            </a:r>
          </a:p>
        </p:txBody>
      </p:sp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345499" y="1128715"/>
            <a:ext cx="3536872" cy="5018138"/>
            <a:chOff x="281" y="513"/>
            <a:chExt cx="2414" cy="34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" y="513"/>
              <a:ext cx="2250" cy="2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2493"/>
              <a:ext cx="2362" cy="1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3806183" y="1196910"/>
            <a:ext cx="5022534" cy="4606431"/>
            <a:chOff x="2719" y="557"/>
            <a:chExt cx="3428" cy="3144"/>
          </a:xfrm>
        </p:grpSpPr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" y="557"/>
              <a:ext cx="3413" cy="2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" y="3192"/>
              <a:ext cx="3428" cy="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723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98849" y="111901"/>
            <a:ext cx="7249561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Quality </a:t>
            </a: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Control</a:t>
            </a:r>
          </a:p>
          <a:p>
            <a:pPr algn="r">
              <a:lnSpc>
                <a:spcPct val="70000"/>
              </a:lnSpc>
              <a:spcBef>
                <a:spcPts val="600"/>
              </a:spcBef>
              <a:buClrTx/>
              <a:buFontTx/>
              <a:buNone/>
            </a:pPr>
            <a:r>
              <a:rPr lang="en-GB" altLang="pt-PT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Latency </a:t>
            </a:r>
            <a:r>
              <a:rPr lang="en-GB" altLang="pt-PT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&amp; State of Health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0" y="932385"/>
            <a:ext cx="5467939" cy="382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71" y="1267905"/>
            <a:ext cx="5837157" cy="436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51" y="1843708"/>
            <a:ext cx="5610059" cy="421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07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824808" y="111901"/>
            <a:ext cx="5915779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Quality control – Seismic noise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9" y="1103808"/>
            <a:ext cx="4880414" cy="397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92" y="1593168"/>
            <a:ext cx="4484824" cy="39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61" y="2258346"/>
            <a:ext cx="4728038" cy="39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060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1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2824809" y="111901"/>
            <a:ext cx="5780016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Quality control – Seismic noise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3" y="1028761"/>
            <a:ext cx="8175536" cy="520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23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 noChangeArrowheads="1"/>
          </p:cNvSpPr>
          <p:nvPr/>
        </p:nvSpPr>
        <p:spPr bwMode="auto">
          <a:xfrm>
            <a:off x="2090770" y="3609214"/>
            <a:ext cx="6893529" cy="2448265"/>
          </a:xfrm>
          <a:prstGeom prst="roundRect">
            <a:avLst>
              <a:gd name="adj" fmla="val 56"/>
            </a:avLst>
          </a:prstGeom>
          <a:solidFill>
            <a:srgbClr val="DDDDDD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sz="1661"/>
          </a:p>
        </p:txBody>
      </p:sp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2090769" y="1140435"/>
            <a:ext cx="6893530" cy="2416034"/>
          </a:xfrm>
          <a:prstGeom prst="roundRect">
            <a:avLst>
              <a:gd name="adj" fmla="val 56"/>
            </a:avLst>
          </a:prstGeom>
          <a:solidFill>
            <a:srgbClr val="EEEEEE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sz="1661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626028" y="111901"/>
            <a:ext cx="6146304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Automatic Detection &amp; Location 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2350101" y="1637122"/>
            <a:ext cx="2077582" cy="1018279"/>
          </a:xfrm>
          <a:prstGeom prst="roundRect">
            <a:avLst>
              <a:gd name="adj" fmla="val 144"/>
            </a:avLst>
          </a:prstGeom>
          <a:solidFill>
            <a:srgbClr val="99CC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2030" u="sng"/>
              <a:t>AutoPick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661"/>
              <a:t>(SeiscomP3)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661"/>
              <a:t>STA/LTA 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661"/>
              <a:t>[Single Band Trigger]</a:t>
            </a: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1661480" y="2212925"/>
            <a:ext cx="632945" cy="562618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4634269" y="2923524"/>
            <a:ext cx="2484894" cy="546500"/>
          </a:xfrm>
          <a:prstGeom prst="roundRect">
            <a:avLst>
              <a:gd name="adj" fmla="val 269"/>
            </a:avLst>
          </a:prstGeom>
          <a:solidFill>
            <a:srgbClr val="99CC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altLang="pt-PT" sz="1846"/>
              <a:t>(Event forming)</a:t>
            </a:r>
          </a:p>
          <a:p>
            <a:pPr>
              <a:buClrTx/>
              <a:buFontTx/>
              <a:buNone/>
            </a:pPr>
            <a:r>
              <a:rPr lang="pt-PT" altLang="pt-PT" sz="1846"/>
              <a:t>P Picks Association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3966161" y="4942500"/>
            <a:ext cx="2637270" cy="961138"/>
          </a:xfrm>
          <a:prstGeom prst="roundRect">
            <a:avLst>
              <a:gd name="adj" fmla="val 148"/>
            </a:avLst>
          </a:prstGeom>
          <a:solidFill>
            <a:srgbClr val="99CC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2030" u="sng"/>
              <a:t>AutoPic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661"/>
              <a:t>(SEISAN &amp; InHouse Softw)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661"/>
              <a:t>STA/LTA 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661"/>
              <a:t>[</a:t>
            </a:r>
            <a:r>
              <a:rPr lang="pt-PT" altLang="pt-PT" sz="1661" b="1"/>
              <a:t>Multi Band Trigger</a:t>
            </a:r>
            <a:r>
              <a:rPr lang="pt-PT" altLang="pt-PT" sz="1661"/>
              <a:t>]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2265122" y="3924221"/>
            <a:ext cx="2462917" cy="482035"/>
          </a:xfrm>
          <a:prstGeom prst="roundRect">
            <a:avLst>
              <a:gd name="adj" fmla="val 301"/>
            </a:avLst>
          </a:prstGeom>
          <a:solidFill>
            <a:srgbClr val="99CC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altLang="pt-PT" sz="1846"/>
              <a:t>P Picks Association</a:t>
            </a:r>
          </a:p>
          <a:p>
            <a:pPr>
              <a:buClrTx/>
              <a:buFontTx/>
              <a:buNone/>
            </a:pPr>
            <a:r>
              <a:rPr lang="pt-PT" altLang="pt-PT" sz="1846"/>
              <a:t>(event forming)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3344938" y="4456071"/>
            <a:ext cx="546500" cy="123365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 rot="3960000">
            <a:off x="2944951" y="4628615"/>
            <a:ext cx="1349403" cy="88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676" tIns="58145" rIns="99676" bIns="58145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endParaRPr lang="pt-PT" altLang="pt-PT" sz="1661"/>
          </a:p>
          <a:p>
            <a:pPr>
              <a:buClrTx/>
              <a:buFontTx/>
              <a:buNone/>
            </a:pPr>
            <a:endParaRPr lang="pt-PT" altLang="pt-PT" sz="1661"/>
          </a:p>
          <a:p>
            <a:pPr>
              <a:buClrTx/>
              <a:buFontTx/>
              <a:buNone/>
            </a:pPr>
            <a:r>
              <a:rPr lang="pt-PT" altLang="pt-PT" sz="1661"/>
              <a:t>repicking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H="1">
            <a:off x="3298053" y="1883267"/>
            <a:ext cx="2086373" cy="196183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7204143" y="2640749"/>
            <a:ext cx="717923" cy="574339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4492150" y="1741148"/>
            <a:ext cx="525989" cy="48789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5917741" y="1947734"/>
            <a:ext cx="1465" cy="921579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91" name="AutoShape 15"/>
          <p:cNvSpPr>
            <a:spLocks noChangeArrowheads="1"/>
          </p:cNvSpPr>
          <p:nvPr/>
        </p:nvSpPr>
        <p:spPr bwMode="auto">
          <a:xfrm>
            <a:off x="2262191" y="982200"/>
            <a:ext cx="1629247" cy="300356"/>
          </a:xfrm>
          <a:prstGeom prst="roundRect">
            <a:avLst>
              <a:gd name="adj" fmla="val 486"/>
            </a:avLst>
          </a:prstGeom>
          <a:solidFill>
            <a:srgbClr val="99FFCC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altLang="pt-PT" sz="1661" dirty="0"/>
              <a:t>Seiscomp3 </a:t>
            </a:r>
            <a:r>
              <a:rPr lang="pt-PT" altLang="pt-PT" sz="1661" dirty="0" err="1"/>
              <a:t>level</a:t>
            </a:r>
            <a:endParaRPr lang="pt-PT" altLang="pt-PT" sz="1661" dirty="0"/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5070884" y="1228346"/>
            <a:ext cx="1706899" cy="643201"/>
          </a:xfrm>
          <a:prstGeom prst="ellipse">
            <a:avLst/>
          </a:prstGeom>
          <a:solidFill>
            <a:srgbClr val="FFCC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pt-PT" sz="1846"/>
              <a:t>P / PKP /</a:t>
            </a:r>
          </a:p>
          <a:p>
            <a:pPr algn="ctr">
              <a:buClrTx/>
              <a:buFontTx/>
              <a:buNone/>
            </a:pPr>
            <a:r>
              <a:rPr lang="pt-PT" altLang="pt-PT" sz="1661"/>
              <a:t>Amplitudes</a:t>
            </a:r>
          </a:p>
        </p:txBody>
      </p:sp>
      <p:sp>
        <p:nvSpPr>
          <p:cNvPr id="24593" name="AutoShape 17"/>
          <p:cNvSpPr>
            <a:spLocks noChangeArrowheads="1"/>
          </p:cNvSpPr>
          <p:nvPr/>
        </p:nvSpPr>
        <p:spPr bwMode="auto">
          <a:xfrm>
            <a:off x="7075209" y="1326511"/>
            <a:ext cx="1822646" cy="117944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064" tIns="41532" rIns="83064" bIns="4153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Location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 (LOCSAT) 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&amp; 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Magnitudes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ML,Mb,Mw,MB</a:t>
            </a:r>
          </a:p>
        </p:txBody>
      </p:sp>
      <p:sp>
        <p:nvSpPr>
          <p:cNvPr id="24594" name="Freeform 18"/>
          <p:cNvSpPr>
            <a:spLocks noChangeArrowheads="1"/>
          </p:cNvSpPr>
          <p:nvPr/>
        </p:nvSpPr>
        <p:spPr bwMode="auto">
          <a:xfrm>
            <a:off x="153842" y="2782137"/>
            <a:ext cx="1693713" cy="1383101"/>
          </a:xfrm>
          <a:custGeom>
            <a:avLst/>
            <a:gdLst>
              <a:gd name="T0" fmla="*/ 1930 w 21600"/>
              <a:gd name="T1" fmla="*/ 7160 h 21600"/>
              <a:gd name="T2" fmla="*/ 5270 w 21600"/>
              <a:gd name="T3" fmla="*/ 1970 h 21600"/>
              <a:gd name="T4" fmla="*/ 6970 w 21600"/>
              <a:gd name="T5" fmla="*/ 2600 h 21600"/>
              <a:gd name="T6" fmla="*/ 9340 w 21600"/>
              <a:gd name="T7" fmla="*/ 650 h 21600"/>
              <a:gd name="T8" fmla="*/ 11210 w 21600"/>
              <a:gd name="T9" fmla="*/ 1700 h 21600"/>
              <a:gd name="T10" fmla="*/ 13150 w 21600"/>
              <a:gd name="T11" fmla="*/ 0 h 21600"/>
              <a:gd name="T12" fmla="*/ 14870 w 21600"/>
              <a:gd name="T13" fmla="*/ 1160 h 21600"/>
              <a:gd name="T14" fmla="*/ 16740 w 21600"/>
              <a:gd name="T15" fmla="*/ 0 h 21600"/>
              <a:gd name="T16" fmla="*/ 19110 w 21600"/>
              <a:gd name="T17" fmla="*/ 2710 h 21600"/>
              <a:gd name="T18" fmla="*/ 21060 w 21600"/>
              <a:gd name="T19" fmla="*/ 6220 h 21600"/>
              <a:gd name="T20" fmla="*/ 20830 w 21600"/>
              <a:gd name="T21" fmla="*/ 7660 h 21600"/>
              <a:gd name="T22" fmla="*/ 21600 w 21600"/>
              <a:gd name="T23" fmla="*/ 10460 h 21600"/>
              <a:gd name="T24" fmla="*/ 18650 w 21600"/>
              <a:gd name="T25" fmla="*/ 15010 h 21600"/>
              <a:gd name="T26" fmla="*/ 15770 w 21600"/>
              <a:gd name="T27" fmla="*/ 18920 h 21600"/>
              <a:gd name="T28" fmla="*/ 14240 w 21600"/>
              <a:gd name="T29" fmla="*/ 18310 h 21600"/>
              <a:gd name="T30" fmla="*/ 11000 w 21600"/>
              <a:gd name="T31" fmla="*/ 21600 h 21600"/>
              <a:gd name="T32" fmla="*/ 8210 w 21600"/>
              <a:gd name="T33" fmla="*/ 19510 h 21600"/>
              <a:gd name="T34" fmla="*/ 6240 w 21600"/>
              <a:gd name="T35" fmla="*/ 20290 h 21600"/>
              <a:gd name="T36" fmla="*/ 2900 w 21600"/>
              <a:gd name="T37" fmla="*/ 17640 h 21600"/>
              <a:gd name="T38" fmla="*/ 480 w 21600"/>
              <a:gd name="T39" fmla="*/ 14660 h 21600"/>
              <a:gd name="T40" fmla="*/ 1070 w 21600"/>
              <a:gd name="T41" fmla="*/ 12640 h 21600"/>
              <a:gd name="T42" fmla="*/ 0 w 21600"/>
              <a:gd name="T43" fmla="*/ 10120 h 21600"/>
              <a:gd name="T44" fmla="*/ 1930 w 21600"/>
              <a:gd name="T45" fmla="*/ 7160 h 21600"/>
              <a:gd name="T46" fmla="*/ 1930 w 21600"/>
              <a:gd name="T47" fmla="*/ 7160 h 21600"/>
              <a:gd name="T48" fmla="*/ 2090 w 21600"/>
              <a:gd name="T49" fmla="*/ 7920 h 21600"/>
              <a:gd name="T50" fmla="*/ 6970 w 21600"/>
              <a:gd name="T51" fmla="*/ 2600 h 21600"/>
              <a:gd name="T52" fmla="*/ 7670 w 21600"/>
              <a:gd name="T53" fmla="*/ 3310 h 21600"/>
              <a:gd name="T54" fmla="*/ 11210 w 21600"/>
              <a:gd name="T55" fmla="*/ 1700 h 21600"/>
              <a:gd name="T56" fmla="*/ 11030 w 21600"/>
              <a:gd name="T57" fmla="*/ 2400 h 21600"/>
              <a:gd name="T58" fmla="*/ 14870 w 21600"/>
              <a:gd name="T59" fmla="*/ 1160 h 21600"/>
              <a:gd name="T60" fmla="*/ 14540 w 21600"/>
              <a:gd name="T61" fmla="*/ 2010 h 21600"/>
              <a:gd name="T62" fmla="*/ 19110 w 21600"/>
              <a:gd name="T63" fmla="*/ 2710 h 21600"/>
              <a:gd name="T64" fmla="*/ 19190 w 21600"/>
              <a:gd name="T65" fmla="*/ 3380 h 21600"/>
              <a:gd name="T66" fmla="*/ 20830 w 21600"/>
              <a:gd name="T67" fmla="*/ 7660 h 21600"/>
              <a:gd name="T68" fmla="*/ 20110 w 21600"/>
              <a:gd name="T69" fmla="*/ 8990 h 21600"/>
              <a:gd name="T70" fmla="*/ 18660 w 21600"/>
              <a:gd name="T71" fmla="*/ 15010 h 21600"/>
              <a:gd name="T72" fmla="*/ 17000 w 21600"/>
              <a:gd name="T73" fmla="*/ 11450 h 21600"/>
              <a:gd name="T74" fmla="*/ 14240 w 21600"/>
              <a:gd name="T75" fmla="*/ 18310 h 21600"/>
              <a:gd name="T76" fmla="*/ 14370 w 21600"/>
              <a:gd name="T77" fmla="*/ 17360 h 21600"/>
              <a:gd name="T78" fmla="*/ 8220 w 21600"/>
              <a:gd name="T79" fmla="*/ 19510 h 21600"/>
              <a:gd name="T80" fmla="*/ 7860 w 21600"/>
              <a:gd name="T81" fmla="*/ 18640 h 21600"/>
              <a:gd name="T82" fmla="*/ 2900 w 21600"/>
              <a:gd name="T83" fmla="*/ 17640 h 21600"/>
              <a:gd name="T84" fmla="*/ 3460 w 21600"/>
              <a:gd name="T85" fmla="*/ 17450 h 21600"/>
              <a:gd name="T86" fmla="*/ 1070 w 21600"/>
              <a:gd name="T87" fmla="*/ 12640 h 21600"/>
              <a:gd name="T88" fmla="*/ 2330 w 21600"/>
              <a:gd name="T89" fmla="*/ 13040 h 21600"/>
              <a:gd name="T90" fmla="*/ 3000 w 21600"/>
              <a:gd name="T91" fmla="*/ 3320 h 21600"/>
              <a:gd name="T92" fmla="*/ 17110 w 21600"/>
              <a:gd name="T93" fmla="*/ 1733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T90" t="T91" r="T92" b="T93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solidFill>
            <a:srgbClr val="FFFFCC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064" tIns="41532" rIns="83064" bIns="4153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pt-PT" sz="2215" dirty="0"/>
              <a:t>Real Time</a:t>
            </a:r>
          </a:p>
          <a:p>
            <a:pPr algn="ctr">
              <a:buClrTx/>
              <a:buFontTx/>
              <a:buNone/>
            </a:pPr>
            <a:r>
              <a:rPr lang="pt-PT" altLang="pt-PT" sz="2215" dirty="0" err="1"/>
              <a:t>Waveform</a:t>
            </a:r>
            <a:r>
              <a:rPr lang="pt-PT" altLang="pt-PT" sz="2215" dirty="0"/>
              <a:t> </a:t>
            </a:r>
          </a:p>
          <a:p>
            <a:pPr algn="ctr">
              <a:buClrTx/>
              <a:buFontTx/>
              <a:buNone/>
            </a:pPr>
            <a:r>
              <a:rPr lang="pt-PT" altLang="pt-PT" sz="2215" dirty="0"/>
              <a:t>Data</a:t>
            </a:r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 flipV="1">
            <a:off x="5467940" y="4382814"/>
            <a:ext cx="512802" cy="483499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96" name="Oval 20"/>
          <p:cNvSpPr>
            <a:spLocks noChangeArrowheads="1"/>
          </p:cNvSpPr>
          <p:nvPr/>
        </p:nvSpPr>
        <p:spPr bwMode="auto">
          <a:xfrm>
            <a:off x="5781481" y="3609214"/>
            <a:ext cx="2193330" cy="974324"/>
          </a:xfrm>
          <a:prstGeom prst="ellipse">
            <a:avLst/>
          </a:prstGeom>
          <a:solidFill>
            <a:srgbClr val="FFCC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477"/>
              <a:t>P/Pn/Pg/S/Sn/Sg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477"/>
              <a:t>AML,PGA,PGV</a:t>
            </a:r>
          </a:p>
        </p:txBody>
      </p:sp>
      <p:sp>
        <p:nvSpPr>
          <p:cNvPr id="24597" name="AutoShape 21"/>
          <p:cNvSpPr>
            <a:spLocks noChangeArrowheads="1"/>
          </p:cNvSpPr>
          <p:nvPr/>
        </p:nvSpPr>
        <p:spPr bwMode="auto">
          <a:xfrm>
            <a:off x="6968252" y="4788659"/>
            <a:ext cx="1822646" cy="117944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064" tIns="41532" rIns="83064" bIns="4153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Location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 (HYPOCENT) 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&amp; </a:t>
            </a:r>
          </a:p>
          <a:p>
            <a:pPr algn="ctr">
              <a:lnSpc>
                <a:spcPct val="75000"/>
              </a:lnSpc>
              <a:buClrTx/>
              <a:buFontTx/>
              <a:buNone/>
            </a:pPr>
            <a:r>
              <a:rPr lang="pt-PT" altLang="pt-PT" sz="1846"/>
              <a:t>Magnitude ML</a:t>
            </a:r>
          </a:p>
        </p:txBody>
      </p:sp>
      <p:sp>
        <p:nvSpPr>
          <p:cNvPr id="24598" name="Line 22"/>
          <p:cNvSpPr>
            <a:spLocks noChangeShapeType="1"/>
          </p:cNvSpPr>
          <p:nvPr/>
        </p:nvSpPr>
        <p:spPr bwMode="auto">
          <a:xfrm>
            <a:off x="7708153" y="4517607"/>
            <a:ext cx="215377" cy="19486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 sz="1661"/>
          </a:p>
        </p:txBody>
      </p:sp>
      <p:sp>
        <p:nvSpPr>
          <p:cNvPr id="24599" name="AutoShape 23"/>
          <p:cNvSpPr>
            <a:spLocks noChangeArrowheads="1"/>
          </p:cNvSpPr>
          <p:nvPr/>
        </p:nvSpPr>
        <p:spPr bwMode="auto">
          <a:xfrm>
            <a:off x="2120072" y="5993744"/>
            <a:ext cx="2893670" cy="221238"/>
          </a:xfrm>
          <a:prstGeom prst="roundRect">
            <a:avLst>
              <a:gd name="adj" fmla="val 667"/>
            </a:avLst>
          </a:prstGeom>
          <a:solidFill>
            <a:srgbClr val="99FFCC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3064" tIns="41532" rIns="83064" bIns="41532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altLang="pt-PT" sz="1661" dirty="0" err="1"/>
              <a:t>Data_Extract</a:t>
            </a:r>
            <a:r>
              <a:rPr lang="pt-PT" altLang="pt-PT" sz="1661" dirty="0"/>
              <a:t> &amp; SEISAN </a:t>
            </a:r>
            <a:r>
              <a:rPr lang="pt-PT" altLang="pt-PT" sz="1661" dirty="0" err="1"/>
              <a:t>level</a:t>
            </a:r>
            <a:endParaRPr lang="pt-PT" altLang="pt-PT" sz="1661" dirty="0"/>
          </a:p>
        </p:txBody>
      </p:sp>
    </p:spTree>
    <p:extLst>
      <p:ext uri="{BB962C8B-B14F-4D97-AF65-F5344CB8AC3E}">
        <p14:creationId xmlns:p14="http://schemas.microsoft.com/office/powerpoint/2010/main" val="4045235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766582" y="4347886"/>
            <a:ext cx="1629247" cy="94129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2599147" y="111901"/>
            <a:ext cx="6146304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Fast Seismic Warnings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68" y="1236291"/>
            <a:ext cx="3069679" cy="481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30" y="1455045"/>
            <a:ext cx="2701870" cy="24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4401830" y="4737489"/>
            <a:ext cx="1841694" cy="210982"/>
          </a:xfrm>
          <a:prstGeom prst="rightArrow">
            <a:avLst>
              <a:gd name="adj1" fmla="val 33472"/>
              <a:gd name="adj2" fmla="val 191395"/>
            </a:avLst>
          </a:prstGeom>
          <a:solidFill>
            <a:srgbClr val="99CC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064" tIns="41532" rIns="83064" bIns="4153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0000"/>
              </a:lnSpc>
              <a:buClrTx/>
              <a:buFontTx/>
              <a:buNone/>
            </a:pPr>
            <a:r>
              <a:rPr lang="en-GB" altLang="pt-PT" sz="1846" b="1" dirty="0">
                <a:solidFill>
                  <a:srgbClr val="DC2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Email </a:t>
            </a:r>
          </a:p>
          <a:p>
            <a:pPr algn="ctr">
              <a:lnSpc>
                <a:spcPct val="70000"/>
              </a:lnSpc>
              <a:buClrTx/>
              <a:buFontTx/>
              <a:buNone/>
            </a:pPr>
            <a:r>
              <a:rPr lang="en-GB" altLang="pt-PT" sz="1846" b="1" dirty="0">
                <a:solidFill>
                  <a:srgbClr val="DC2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SMS</a:t>
            </a:r>
          </a:p>
          <a:p>
            <a:pPr algn="ctr">
              <a:lnSpc>
                <a:spcPct val="70000"/>
              </a:lnSpc>
              <a:buClrTx/>
              <a:buFontTx/>
              <a:buNone/>
            </a:pPr>
            <a:r>
              <a:rPr lang="en-GB" altLang="pt-PT" sz="1846" b="1" dirty="0">
                <a:solidFill>
                  <a:srgbClr val="DC2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</a:t>
            </a:r>
          </a:p>
          <a:p>
            <a:pPr algn="ctr">
              <a:lnSpc>
                <a:spcPct val="70000"/>
              </a:lnSpc>
              <a:buClrTx/>
              <a:buFontTx/>
              <a:buNone/>
            </a:pPr>
            <a:r>
              <a:rPr lang="en-GB" altLang="pt-PT" sz="1846" b="1" dirty="0">
                <a:solidFill>
                  <a:srgbClr val="DC2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Fax</a:t>
            </a:r>
          </a:p>
          <a:p>
            <a:pPr algn="ctr">
              <a:lnSpc>
                <a:spcPct val="70000"/>
              </a:lnSpc>
              <a:buClrTx/>
              <a:buFontTx/>
              <a:buNone/>
            </a:pPr>
            <a:r>
              <a:rPr lang="en-GB" altLang="pt-PT" sz="1846" b="1" dirty="0" err="1">
                <a:solidFill>
                  <a:srgbClr val="DC2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Telefone</a:t>
            </a:r>
            <a:endParaRPr lang="en-GB" altLang="pt-PT" sz="1846" b="1" dirty="0">
              <a:solidFill>
                <a:srgbClr val="DC2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766582" y="4526398"/>
            <a:ext cx="1629247" cy="6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064" tIns="41532" rIns="83064" bIns="4153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70000"/>
              </a:lnSpc>
              <a:buClrTx/>
              <a:buFontTx/>
              <a:buNone/>
            </a:pPr>
            <a:r>
              <a:rPr lang="en-GB" altLang="pt-PT" sz="221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Civil </a:t>
            </a:r>
          </a:p>
          <a:p>
            <a:pPr algn="ctr">
              <a:lnSpc>
                <a:spcPct val="70000"/>
              </a:lnSpc>
              <a:buClrTx/>
              <a:buFontTx/>
              <a:buNone/>
            </a:pPr>
            <a:r>
              <a:rPr lang="en-GB" altLang="pt-PT" sz="221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Protection</a:t>
            </a:r>
          </a:p>
        </p:txBody>
      </p:sp>
    </p:spTree>
    <p:extLst>
      <p:ext uri="{BB962C8B-B14F-4D97-AF65-F5344CB8AC3E}">
        <p14:creationId xmlns:p14="http://schemas.microsoft.com/office/powerpoint/2010/main" val="3150085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866" y="1819195"/>
            <a:ext cx="8458201" cy="2800715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59284" y="75204"/>
            <a:ext cx="5780016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Moment Tensor Inversion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90" y="1204759"/>
            <a:ext cx="6911788" cy="48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Azores-Madeira-Mainland Seismicity</a:t>
            </a:r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0" y="1530634"/>
            <a:ext cx="7606651" cy="4412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0660" y="134596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1961-2016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 rot="2260141">
            <a:off x="2209586" y="3789477"/>
            <a:ext cx="602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err="1" smtClean="0">
                <a:solidFill>
                  <a:schemeClr val="bg1">
                    <a:lumMod val="65000"/>
                  </a:schemeClr>
                </a:solidFill>
              </a:rPr>
              <a:t>Azores</a:t>
            </a:r>
            <a:endParaRPr lang="pt-PT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2606" y="5238260"/>
            <a:ext cx="70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chemeClr val="bg1">
                    <a:lumMod val="65000"/>
                  </a:schemeClr>
                </a:solidFill>
              </a:rPr>
              <a:t>Madeira</a:t>
            </a:r>
            <a:endParaRPr lang="pt-PT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866" y="1819195"/>
            <a:ext cx="8458201" cy="2800715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970"/>
            <a:ext cx="9144000" cy="4793341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959284" y="75204"/>
            <a:ext cx="5780016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Regional Moment Tensor Inversion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50" y="2496440"/>
            <a:ext cx="8458201" cy="2800715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59284" y="75204"/>
            <a:ext cx="5780016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Shakemaps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0977" y="1092018"/>
            <a:ext cx="2590800" cy="3283933"/>
            <a:chOff x="280977" y="1609563"/>
            <a:chExt cx="2590800" cy="3283933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7" y="1873137"/>
              <a:ext cx="2590800" cy="3020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9271" y="1609563"/>
              <a:ext cx="654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/>
                <a:t>VS30</a:t>
              </a:r>
              <a:endParaRPr lang="pt-PT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37918" y="2730927"/>
            <a:ext cx="5243422" cy="3290048"/>
            <a:chOff x="3194901" y="1512005"/>
            <a:chExt cx="4648201" cy="288690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146" y="2959405"/>
              <a:ext cx="2848909" cy="1439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146" y="1512005"/>
              <a:ext cx="2863956" cy="14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901" y="1710514"/>
              <a:ext cx="1689749" cy="243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657677" y="2278683"/>
            <a:ext cx="480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Observations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Peak</a:t>
            </a:r>
            <a:r>
              <a:rPr lang="pt-PT" dirty="0" smtClean="0"/>
              <a:t> </a:t>
            </a:r>
            <a:r>
              <a:rPr lang="pt-PT" dirty="0" err="1" smtClean="0"/>
              <a:t>ground</a:t>
            </a:r>
            <a:r>
              <a:rPr lang="pt-PT" dirty="0" smtClean="0"/>
              <a:t> </a:t>
            </a:r>
            <a:r>
              <a:rPr lang="pt-PT" dirty="0" err="1" smtClean="0"/>
              <a:t>attenuation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70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59284" y="75204"/>
            <a:ext cx="5780016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Shakemaps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1026" name="Picture 2" descr="map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217"/>
          <a:stretch/>
        </p:blipFill>
        <p:spPr bwMode="auto">
          <a:xfrm>
            <a:off x="3110755" y="1688015"/>
            <a:ext cx="2761130" cy="38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2865"/>
          <a:stretch/>
        </p:blipFill>
        <p:spPr bwMode="auto">
          <a:xfrm>
            <a:off x="295835" y="1677427"/>
            <a:ext cx="2868710" cy="334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ma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r="4009"/>
          <a:stretch/>
        </p:blipFill>
        <p:spPr bwMode="auto">
          <a:xfrm>
            <a:off x="5916706" y="1695358"/>
            <a:ext cx="2779059" cy="3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2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866" y="1819195"/>
            <a:ext cx="8458201" cy="2800715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824809" y="111901"/>
            <a:ext cx="5780016" cy="10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70000"/>
              </a:lnSpc>
              <a:buClrTx/>
              <a:buFontTx/>
              <a:buNone/>
            </a:pPr>
            <a:r>
              <a:rPr lang="en-GB" altLang="pt-PT" sz="203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Join EIDA network</a:t>
            </a:r>
            <a:endParaRPr lang="en-GB" altLang="pt-PT" sz="203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450" y="1447902"/>
            <a:ext cx="6467475" cy="3543300"/>
          </a:xfrm>
          <a:prstGeom prst="rect">
            <a:avLst/>
          </a:prstGeom>
          <a:effectLst>
            <a:outerShdw blurRad="50800" dist="50800" dir="5400000" sx="14000" sy="1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45459" y="5256748"/>
            <a:ext cx="39861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P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Azores</a:t>
            </a: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Madeira </a:t>
            </a:r>
            <a:r>
              <a:rPr lang="pt-P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PT </a:t>
            </a:r>
            <a:r>
              <a:rPr lang="pt-P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Mainland</a:t>
            </a: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region</a:t>
            </a:r>
            <a:endParaRPr lang="pt-PT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30824" y="4715436"/>
            <a:ext cx="0" cy="4604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658256" y="5278978"/>
            <a:ext cx="1436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38 </a:t>
            </a:r>
            <a:r>
              <a:rPr lang="pt-PT" sz="1200" dirty="0" err="1" smtClean="0"/>
              <a:t>Broadband</a:t>
            </a:r>
            <a:endParaRPr lang="pt-PT" sz="1200" dirty="0" smtClean="0"/>
          </a:p>
          <a:p>
            <a:r>
              <a:rPr lang="pt-PT" sz="1200" dirty="0" smtClean="0"/>
              <a:t>24 Short-</a:t>
            </a:r>
            <a:r>
              <a:rPr lang="pt-PT" sz="1200" dirty="0" err="1" smtClean="0"/>
              <a:t>period</a:t>
            </a:r>
            <a:r>
              <a:rPr lang="pt-PT" sz="1200" dirty="0" smtClean="0"/>
              <a:t> </a:t>
            </a:r>
          </a:p>
          <a:p>
            <a:r>
              <a:rPr lang="pt-PT" sz="1200" dirty="0" smtClean="0"/>
              <a:t>32 </a:t>
            </a:r>
            <a:r>
              <a:rPr lang="pt-PT" sz="1200" dirty="0" err="1" smtClean="0"/>
              <a:t>Strong-motion</a:t>
            </a:r>
            <a:r>
              <a:rPr lang="pt-PT" sz="1200" dirty="0" smtClean="0"/>
              <a:t>      </a:t>
            </a:r>
          </a:p>
          <a:p>
            <a:r>
              <a:rPr lang="pt-PT" sz="1200" dirty="0"/>
              <a:t> </a:t>
            </a:r>
            <a:r>
              <a:rPr lang="pt-PT" sz="1200" dirty="0" smtClean="0"/>
              <a:t>    [+ 24 </a:t>
            </a:r>
            <a:r>
              <a:rPr lang="pt-PT" sz="1200" dirty="0" err="1" smtClean="0"/>
              <a:t>co-located</a:t>
            </a:r>
            <a:r>
              <a:rPr lang="pt-PT" sz="1200" dirty="0" smtClean="0"/>
              <a:t>]</a:t>
            </a:r>
            <a:endParaRPr lang="pt-PT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244355" y="5416285"/>
            <a:ext cx="145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(</a:t>
            </a:r>
            <a:r>
              <a:rPr lang="pt-PT" b="1" dirty="0"/>
              <a:t>94 stations</a:t>
            </a:r>
            <a:r>
              <a:rPr lang="pt-PT" dirty="0" smtClean="0"/>
              <a:t>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483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3167173"/>
            <a:ext cx="8458200" cy="60430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20C4F4"/>
                </a:solidFill>
              </a:rPr>
              <a:t>THANK YOU!</a:t>
            </a:r>
            <a:endParaRPr lang="en-US" sz="3200" b="1" dirty="0">
              <a:solidFill>
                <a:srgbClr val="20C4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1012"/>
            <a:ext cx="8458200" cy="1366123"/>
          </a:xfrm>
        </p:spPr>
        <p:txBody>
          <a:bodyPr>
            <a:normAutofit/>
          </a:bodyPr>
          <a:lstStyle/>
          <a:p>
            <a:pPr algn="r"/>
            <a:r>
              <a:rPr lang="en-GB" altLang="pt-PT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Upgraded network</a:t>
            </a:r>
            <a:r>
              <a:rPr lang="en-GB" altLang="pt-PT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endParaRPr lang="en-US" sz="3200" b="1" dirty="0">
              <a:solidFill>
                <a:srgbClr val="20C4F4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147763" y="1108075"/>
            <a:ext cx="7216775" cy="51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39775" indent="-2825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00"/>
              </a:spcBef>
              <a:buClrTx/>
              <a:buFontTx/>
              <a:buNone/>
            </a:pPr>
            <a:r>
              <a:rPr lang="en-GB" altLang="pt-PT" sz="1800" b="1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Developments: 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GB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Quality data acquisition in highly sensitive stations which are also equipped with strong-motion sensors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GB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igher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quality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digital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transmission</a:t>
            </a:r>
            <a:endParaRPr lang="pt-PT" altLang="pt-PT" sz="14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Real time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monitoring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Operational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Center</a:t>
            </a:r>
            <a:endParaRPr lang="pt-PT" altLang="pt-PT" sz="14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Automatic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signal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detection</a:t>
            </a:r>
            <a:endParaRPr lang="pt-PT" altLang="pt-PT" sz="14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Automatic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association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detections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event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location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and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magnitude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evaluation</a:t>
            </a:r>
            <a:endParaRPr lang="pt-PT" altLang="pt-PT" sz="14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Development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rapid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earthquake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information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system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for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Civilian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Protection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authorities</a:t>
            </a:r>
            <a:endParaRPr lang="pt-PT" altLang="pt-PT" sz="14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Automatic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archive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recorded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data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Development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high-level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products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bulletins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pt-PT" altLang="pt-PT" sz="1400" b="1" dirty="0" err="1" smtClean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shakemaps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pt-PT" altLang="pt-PT" sz="1400" b="1" dirty="0" smtClean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regional </a:t>
            </a:r>
            <a:r>
              <a:rPr lang="pt-PT" altLang="pt-PT" sz="1400" b="1" dirty="0" err="1" smtClean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moment</a:t>
            </a:r>
            <a:r>
              <a:rPr lang="pt-PT" altLang="pt-PT" sz="1400" b="1" dirty="0" smtClean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tensor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etc.)</a:t>
            </a:r>
            <a:r>
              <a:rPr lang="ar-SA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‏</a:t>
            </a:r>
            <a:endParaRPr lang="pt-PT" altLang="pt-PT" sz="14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Contribute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to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international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monitoring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efforts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(FDSN, ORFEUS, tsunami </a:t>
            </a:r>
            <a:r>
              <a:rPr lang="pt-PT" altLang="pt-PT" sz="1400" b="1" dirty="0" err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projects</a:t>
            </a: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[NEAMTWS])</a:t>
            </a:r>
            <a:r>
              <a:rPr lang="ar-SA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‏</a:t>
            </a:r>
            <a:endParaRPr lang="pt-PT" altLang="pt-PT" sz="14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SzPct val="45000"/>
              <a:buFont typeface="Wingdings" panose="05000000000000000000" pitchFamily="2" charset="2"/>
              <a:buChar char=""/>
            </a:pPr>
            <a:r>
              <a:rPr lang="pt-PT" altLang="pt-PT" sz="1400" b="1" dirty="0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Data for scientific research purposes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Clr>
                <a:srgbClr val="FFFFFF"/>
              </a:buClr>
            </a:pPr>
            <a:endParaRPr lang="pt-PT" altLang="pt-PT" sz="1600" b="1" dirty="0">
              <a:solidFill>
                <a:srgbClr val="00008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1012"/>
            <a:ext cx="8458200" cy="1366123"/>
          </a:xfrm>
        </p:spPr>
        <p:txBody>
          <a:bodyPr>
            <a:normAutofit fontScale="90000"/>
          </a:bodyPr>
          <a:lstStyle/>
          <a:p>
            <a:pPr algn="r"/>
            <a:r>
              <a:rPr lang="en-GB" altLang="pt-PT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IPMA Broadband Network</a:t>
            </a:r>
            <a:br>
              <a:rPr lang="en-GB" altLang="pt-PT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r>
              <a:rPr lang="en-GB" altLang="pt-PT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27 stations</a:t>
            </a:r>
            <a:r>
              <a:rPr lang="en-GB" altLang="pt-PT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r>
              <a:rPr lang="en-GB" altLang="pt-PT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endParaRPr lang="en-US" sz="3200" b="1" dirty="0">
              <a:solidFill>
                <a:srgbClr val="20C4F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42" y="1218201"/>
            <a:ext cx="8006729" cy="492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1012"/>
            <a:ext cx="8458200" cy="1366123"/>
          </a:xfrm>
        </p:spPr>
        <p:txBody>
          <a:bodyPr>
            <a:normAutofit/>
          </a:bodyPr>
          <a:lstStyle/>
          <a:p>
            <a:pPr algn="r"/>
            <a:r>
              <a:rPr lang="en-GB" altLang="pt-P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Extended Regional Broadband </a:t>
            </a:r>
            <a: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Network</a:t>
            </a:r>
            <a:b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r>
              <a:rPr lang="en-GB" altLang="pt-PT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62 stations</a:t>
            </a:r>
            <a:endParaRPr lang="en-US" sz="1800" b="1" dirty="0">
              <a:solidFill>
                <a:srgbClr val="20C4F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0" y="1323762"/>
            <a:ext cx="8355106" cy="46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Strong Motion Network</a:t>
            </a:r>
            <a:b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r>
              <a:rPr lang="en-GB" altLang="pt-PT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66 stations</a:t>
            </a:r>
            <a: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1" y="1197675"/>
            <a:ext cx="7996517" cy="49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The Regional Network</a:t>
            </a:r>
            <a:b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r>
              <a:rPr lang="en-GB" altLang="pt-PT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117 stations</a:t>
            </a:r>
            <a: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5" y="1214401"/>
            <a:ext cx="8095129" cy="473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stations</a:t>
            </a:r>
            <a: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endParaRPr lang="pt-PT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70388" y="1521755"/>
            <a:ext cx="1130300" cy="450476"/>
          </a:xfrm>
          <a:prstGeom prst="rect">
            <a:avLst/>
          </a:prstGeom>
          <a:solidFill>
            <a:srgbClr val="66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altLang="pt-PT" sz="2000" dirty="0" err="1">
                <a:solidFill>
                  <a:srgbClr val="333333"/>
                </a:solidFill>
                <a:latin typeface="+mn-lt"/>
              </a:rPr>
              <a:t>Sensors</a:t>
            </a:r>
            <a:endParaRPr lang="pt-PT" altLang="pt-PT" sz="20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49004" y="1492713"/>
            <a:ext cx="2571112" cy="479518"/>
          </a:xfrm>
          <a:prstGeom prst="rect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altLang="pt-PT" sz="2000" dirty="0" err="1">
                <a:solidFill>
                  <a:srgbClr val="333333"/>
                </a:solidFill>
                <a:latin typeface="+mn-lt"/>
              </a:rPr>
              <a:t>Digitisers</a:t>
            </a:r>
            <a:r>
              <a:rPr lang="pt-PT" altLang="pt-PT" sz="2000" dirty="0">
                <a:latin typeface="+mn-lt"/>
              </a:rPr>
              <a:t>/</a:t>
            </a:r>
            <a:r>
              <a:rPr lang="pt-PT" altLang="pt-PT" sz="2000" dirty="0" err="1">
                <a:solidFill>
                  <a:srgbClr val="333333"/>
                </a:solidFill>
                <a:latin typeface="+mn-lt"/>
              </a:rPr>
              <a:t>Dataloggers</a:t>
            </a:r>
            <a:endParaRPr lang="pt-PT" altLang="pt-PT" sz="20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40213" y="2211850"/>
            <a:ext cx="32416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Guralp</a:t>
            </a:r>
            <a:r>
              <a:rPr lang="pt-PT" altLang="pt-PT" sz="2000" b="1" dirty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 CMG-3T (120sec)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Guralp</a:t>
            </a:r>
            <a:r>
              <a:rPr lang="pt-PT" altLang="pt-PT" sz="2000" b="1" dirty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 CMG-3ESPc (120sec)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Streckeisen</a:t>
            </a:r>
            <a:r>
              <a:rPr lang="pt-PT" altLang="pt-PT" sz="2000" b="1" dirty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 STS-2 (120sec)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Lennartz</a:t>
            </a:r>
            <a:r>
              <a:rPr lang="pt-PT" altLang="pt-PT" sz="2000" b="1" dirty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 LE3D20 (20sec)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 err="1" smtClean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Lennartz</a:t>
            </a:r>
            <a:r>
              <a:rPr lang="pt-PT" altLang="pt-PT" sz="2000" dirty="0" smtClean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 </a:t>
            </a:r>
            <a:r>
              <a:rPr lang="pt-PT" altLang="pt-PT" sz="2000" dirty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LE3D5 (5sec)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 err="1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Lennartz</a:t>
            </a:r>
            <a:r>
              <a:rPr lang="pt-PT" altLang="pt-PT" sz="2000" dirty="0">
                <a:solidFill>
                  <a:srgbClr val="0000CC"/>
                </a:solidFill>
                <a:latin typeface="+mn-lt"/>
                <a:ea typeface="Source Sans Pro Semibold" panose="020B0603030403020204" pitchFamily="34" charset="0"/>
              </a:rPr>
              <a:t> LE3D1 (1 Hz)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PT" altLang="pt-PT" sz="2000" dirty="0">
              <a:latin typeface="+mn-lt"/>
              <a:ea typeface="Source Sans Pro Semibold" panose="020B060303040302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 err="1">
                <a:solidFill>
                  <a:srgbClr val="FF3333"/>
                </a:solidFill>
                <a:latin typeface="+mn-lt"/>
                <a:ea typeface="Source Sans Pro Semibold" panose="020B0603030403020204" pitchFamily="34" charset="0"/>
              </a:rPr>
              <a:t>Guralp</a:t>
            </a:r>
            <a:r>
              <a:rPr lang="pt-PT" altLang="pt-PT" sz="2000" dirty="0">
                <a:solidFill>
                  <a:srgbClr val="FF3333"/>
                </a:solidFill>
                <a:latin typeface="+mn-lt"/>
                <a:ea typeface="Source Sans Pro Semibold" panose="020B0603030403020204" pitchFamily="34" charset="0"/>
              </a:rPr>
              <a:t> CMG5T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 err="1">
                <a:solidFill>
                  <a:srgbClr val="FF3333"/>
                </a:solidFill>
                <a:latin typeface="+mn-lt"/>
                <a:ea typeface="Source Sans Pro Semibold" panose="020B0603030403020204" pitchFamily="34" charset="0"/>
              </a:rPr>
              <a:t>Kinemetrics</a:t>
            </a:r>
            <a:r>
              <a:rPr lang="pt-PT" altLang="pt-PT" sz="2000" dirty="0">
                <a:solidFill>
                  <a:srgbClr val="FF3333"/>
                </a:solidFill>
                <a:latin typeface="+mn-lt"/>
                <a:ea typeface="Source Sans Pro Semibold" panose="020B0603030403020204" pitchFamily="34" charset="0"/>
              </a:rPr>
              <a:t> </a:t>
            </a:r>
            <a:r>
              <a:rPr lang="pt-PT" altLang="pt-PT" sz="2000" dirty="0" err="1">
                <a:solidFill>
                  <a:srgbClr val="FF3333"/>
                </a:solidFill>
                <a:latin typeface="+mn-lt"/>
                <a:ea typeface="Source Sans Pro Semibold" panose="020B0603030403020204" pitchFamily="34" charset="0"/>
              </a:rPr>
              <a:t>Episensor</a:t>
            </a:r>
            <a:endParaRPr lang="pt-PT" altLang="pt-PT" sz="2000" dirty="0">
              <a:solidFill>
                <a:srgbClr val="FF3333"/>
              </a:solidFill>
              <a:latin typeface="+mn-lt"/>
              <a:ea typeface="Source Sans Pro Semibold" panose="020B060303040302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 err="1">
                <a:solidFill>
                  <a:srgbClr val="FF3333"/>
                </a:solidFill>
                <a:latin typeface="+mn-lt"/>
                <a:ea typeface="Source Sans Pro Semibold" panose="020B0603030403020204" pitchFamily="34" charset="0"/>
              </a:rPr>
              <a:t>Nanometrics</a:t>
            </a:r>
            <a:r>
              <a:rPr lang="pt-PT" altLang="pt-PT" sz="2000" dirty="0">
                <a:solidFill>
                  <a:srgbClr val="FF3333"/>
                </a:solidFill>
                <a:latin typeface="+mn-lt"/>
                <a:ea typeface="Source Sans Pro Semibold" panose="020B0603030403020204" pitchFamily="34" charset="0"/>
              </a:rPr>
              <a:t> TITAN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08195" y="2211850"/>
            <a:ext cx="27463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330099"/>
                </a:solidFill>
                <a:latin typeface="+mn-lt"/>
              </a:rPr>
              <a:t>Guralp</a:t>
            </a:r>
            <a:r>
              <a:rPr lang="pt-PT" altLang="pt-PT" sz="2000" b="1" dirty="0">
                <a:solidFill>
                  <a:srgbClr val="330099"/>
                </a:solidFill>
                <a:latin typeface="+mn-lt"/>
              </a:rPr>
              <a:t> DM24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330099"/>
                </a:solidFill>
                <a:latin typeface="+mn-lt"/>
              </a:rPr>
              <a:t>Guralp</a:t>
            </a:r>
            <a:r>
              <a:rPr lang="pt-PT" altLang="pt-PT" sz="2000" b="1" dirty="0">
                <a:solidFill>
                  <a:srgbClr val="330099"/>
                </a:solidFill>
                <a:latin typeface="+mn-lt"/>
              </a:rPr>
              <a:t> EAM6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330099"/>
                </a:solidFill>
                <a:latin typeface="+mn-lt"/>
              </a:rPr>
              <a:t>Nanometrics</a:t>
            </a:r>
            <a:r>
              <a:rPr lang="pt-PT" altLang="pt-PT" sz="2000" b="1" dirty="0">
                <a:solidFill>
                  <a:srgbClr val="330099"/>
                </a:solidFill>
                <a:latin typeface="+mn-lt"/>
              </a:rPr>
              <a:t> CENTAUR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330099"/>
                </a:solidFill>
                <a:latin typeface="+mn-lt"/>
              </a:rPr>
              <a:t>Geosig</a:t>
            </a:r>
            <a:r>
              <a:rPr lang="pt-PT" altLang="pt-PT" sz="2000" b="1" dirty="0">
                <a:solidFill>
                  <a:srgbClr val="330099"/>
                </a:solidFill>
                <a:latin typeface="+mn-lt"/>
              </a:rPr>
              <a:t> GSD24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 err="1">
                <a:solidFill>
                  <a:srgbClr val="330099"/>
                </a:solidFill>
                <a:latin typeface="+mn-lt"/>
              </a:rPr>
              <a:t>Geosig</a:t>
            </a:r>
            <a:r>
              <a:rPr lang="pt-PT" altLang="pt-PT" sz="2000" b="1" dirty="0">
                <a:solidFill>
                  <a:srgbClr val="330099"/>
                </a:solidFill>
                <a:latin typeface="+mn-lt"/>
              </a:rPr>
              <a:t> GMS+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>
                <a:solidFill>
                  <a:srgbClr val="330099"/>
                </a:solidFill>
                <a:latin typeface="+mn-lt"/>
              </a:rPr>
              <a:t>Mars88 (</a:t>
            </a:r>
            <a:r>
              <a:rPr lang="pt-PT" altLang="pt-PT" sz="2000" dirty="0" err="1">
                <a:solidFill>
                  <a:srgbClr val="330099"/>
                </a:solidFill>
                <a:latin typeface="+mn-lt"/>
              </a:rPr>
              <a:t>Obsolet</a:t>
            </a:r>
            <a:r>
              <a:rPr lang="pt-PT" altLang="pt-PT" sz="2000" dirty="0">
                <a:solidFill>
                  <a:srgbClr val="330099"/>
                </a:solidFill>
                <a:latin typeface="+mn-lt"/>
              </a:rPr>
              <a:t>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PT" altLang="pt-PT" sz="2000" dirty="0">
              <a:solidFill>
                <a:srgbClr val="FF6600"/>
              </a:solidFill>
              <a:latin typeface="+mn-lt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>
                <a:solidFill>
                  <a:srgbClr val="FF6600"/>
                </a:solidFill>
                <a:latin typeface="+mn-lt"/>
              </a:rPr>
              <a:t>Alpha2000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dirty="0">
                <a:solidFill>
                  <a:srgbClr val="FF6600"/>
                </a:solidFill>
                <a:latin typeface="+mn-lt"/>
              </a:rPr>
              <a:t>Alix1D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762368" y="1505413"/>
            <a:ext cx="1870634" cy="466818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PT" altLang="pt-PT" sz="2000" dirty="0" err="1">
                <a:latin typeface="+mn-lt"/>
              </a:rPr>
              <a:t>Communication</a:t>
            </a:r>
            <a:endParaRPr lang="pt-PT" altLang="pt-PT" sz="2000" dirty="0">
              <a:latin typeface="+mn-l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43318" y="2211850"/>
            <a:ext cx="846138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>
                <a:solidFill>
                  <a:srgbClr val="000099"/>
                </a:solidFill>
                <a:latin typeface="+mn-lt"/>
              </a:rPr>
              <a:t>VSAT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>
                <a:solidFill>
                  <a:srgbClr val="000099"/>
                </a:solidFill>
                <a:latin typeface="+mn-lt"/>
              </a:rPr>
              <a:t>DSL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t-PT" altLang="pt-PT" sz="2000" b="1" dirty="0">
                <a:solidFill>
                  <a:srgbClr val="000099"/>
                </a:solidFill>
                <a:latin typeface="+mn-lt"/>
              </a:rPr>
              <a:t>GPRS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pt-PT" altLang="pt-PT" sz="2000" dirty="0"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85878" y="1505413"/>
            <a:ext cx="8965" cy="38465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89049" y="1505408"/>
            <a:ext cx="8965" cy="38465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6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pt-PT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Seismic stations</a:t>
            </a:r>
            <a: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en-GB" altLang="pt-PT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</a:br>
            <a:endParaRPr lang="pt-P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17" y="3363913"/>
            <a:ext cx="2117064" cy="282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29" y="1287743"/>
            <a:ext cx="30607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1" y="1312489"/>
            <a:ext cx="3240087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24" y="4292693"/>
            <a:ext cx="2248236" cy="190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35" y="3699438"/>
            <a:ext cx="2054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00113" y="1833563"/>
            <a:ext cx="774065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GB" altLang="pt-PT" sz="2200" b="1">
                <a:solidFill>
                  <a:srgbClr val="000080"/>
                </a:solidFill>
              </a:rPr>
              <a:t>PVAQ </a:t>
            </a:r>
            <a:br>
              <a:rPr lang="en-GB" altLang="pt-PT" sz="2200" b="1">
                <a:solidFill>
                  <a:srgbClr val="000080"/>
                </a:solidFill>
              </a:rPr>
            </a:br>
            <a:r>
              <a:rPr lang="en-GB" altLang="pt-PT" sz="2200" b="1">
                <a:solidFill>
                  <a:srgbClr val="000080"/>
                </a:solidFill>
              </a:rPr>
              <a:t>(Vaqueiros)</a:t>
            </a:r>
            <a:r>
              <a:rPr lang="ar-SA" altLang="pt-PT" sz="2200" b="1">
                <a:solidFill>
                  <a:srgbClr val="000080"/>
                </a:solidFill>
                <a:cs typeface="Times New Roman" panose="02020603050405020304" pitchFamily="18" charset="0"/>
              </a:rPr>
              <a:t>‏</a:t>
            </a:r>
            <a:endParaRPr lang="en-GB" altLang="pt-PT" sz="2200" b="1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445</Words>
  <Application>Microsoft Office PowerPoint</Application>
  <PresentationFormat>On-screen Show (4:3)</PresentationFormat>
  <Paragraphs>180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Lucida Sans Unicode</vt:lpstr>
      <vt:lpstr>Source Sans Pro Semibold</vt:lpstr>
      <vt:lpstr>Times New Roman</vt:lpstr>
      <vt:lpstr>Verdana</vt:lpstr>
      <vt:lpstr>Wingdings</vt:lpstr>
      <vt:lpstr>Office Theme</vt:lpstr>
      <vt:lpstr>Custom Design</vt:lpstr>
      <vt:lpstr>Seismic Infrastructure in Portugal</vt:lpstr>
      <vt:lpstr>Azores-Madeira-Mainland Seismicity</vt:lpstr>
      <vt:lpstr>Upgraded network </vt:lpstr>
      <vt:lpstr>IPMA Broadband Network 27 stations  </vt:lpstr>
      <vt:lpstr>Extended Regional Broadband Network 62 stations</vt:lpstr>
      <vt:lpstr>Strong Motion Network 66 stations </vt:lpstr>
      <vt:lpstr>The Regional Network 117 stations </vt:lpstr>
      <vt:lpstr>Seismic stations </vt:lpstr>
      <vt:lpstr>Seismic stations </vt:lpstr>
      <vt:lpstr>Seedlink flow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Hnxgmnbmbmb gm mgm gf</dc:title>
  <dc:creator>Catarina w</dc:creator>
  <cp:lastModifiedBy>Fernando Carrilho</cp:lastModifiedBy>
  <cp:revision>52</cp:revision>
  <dcterms:created xsi:type="dcterms:W3CDTF">2017-03-20T16:08:01Z</dcterms:created>
  <dcterms:modified xsi:type="dcterms:W3CDTF">2017-10-25T07:25:32Z</dcterms:modified>
</cp:coreProperties>
</file>