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774" r:id="rId2"/>
    <p:sldId id="834" r:id="rId3"/>
    <p:sldId id="835" r:id="rId4"/>
    <p:sldId id="836" r:id="rId5"/>
    <p:sldId id="837" r:id="rId6"/>
    <p:sldId id="838" r:id="rId7"/>
    <p:sldId id="839" r:id="rId8"/>
    <p:sldId id="780" r:id="rId9"/>
    <p:sldId id="842" r:id="rId10"/>
    <p:sldId id="840" r:id="rId11"/>
    <p:sldId id="841" r:id="rId12"/>
    <p:sldId id="843" r:id="rId13"/>
    <p:sldId id="846" r:id="rId14"/>
    <p:sldId id="852" r:id="rId15"/>
    <p:sldId id="845" r:id="rId16"/>
    <p:sldId id="847" r:id="rId17"/>
    <p:sldId id="848" r:id="rId18"/>
    <p:sldId id="849" r:id="rId19"/>
    <p:sldId id="850" r:id="rId20"/>
    <p:sldId id="851" r:id="rId21"/>
    <p:sldId id="854" r:id="rId22"/>
    <p:sldId id="853" r:id="rId23"/>
    <p:sldId id="855" r:id="rId24"/>
  </p:sldIdLst>
  <p:sldSz cx="9144000" cy="6858000" type="screen4x3"/>
  <p:notesSz cx="6796088" cy="9926638"/>
  <p:defaultTextStyle>
    <a:defPPr>
      <a:defRPr lang="es-ES_tradnl"/>
    </a:defPPr>
    <a:lvl1pPr algn="just" rtl="0" fontAlgn="base">
      <a:lnSpc>
        <a:spcPct val="160000"/>
      </a:lnSpc>
      <a:spcBef>
        <a:spcPct val="20000"/>
      </a:spcBef>
      <a:spcAft>
        <a:spcPct val="5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fontAlgn="base">
      <a:lnSpc>
        <a:spcPct val="160000"/>
      </a:lnSpc>
      <a:spcBef>
        <a:spcPct val="20000"/>
      </a:spcBef>
      <a:spcAft>
        <a:spcPct val="5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fontAlgn="base">
      <a:lnSpc>
        <a:spcPct val="160000"/>
      </a:lnSpc>
      <a:spcBef>
        <a:spcPct val="20000"/>
      </a:spcBef>
      <a:spcAft>
        <a:spcPct val="5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fontAlgn="base">
      <a:lnSpc>
        <a:spcPct val="160000"/>
      </a:lnSpc>
      <a:spcBef>
        <a:spcPct val="20000"/>
      </a:spcBef>
      <a:spcAft>
        <a:spcPct val="5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fontAlgn="base">
      <a:lnSpc>
        <a:spcPct val="160000"/>
      </a:lnSpc>
      <a:spcBef>
        <a:spcPct val="20000"/>
      </a:spcBef>
      <a:spcAft>
        <a:spcPct val="5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3333FF"/>
    <a:srgbClr val="660033"/>
    <a:srgbClr val="FFD63F"/>
    <a:srgbClr val="DDDDDD"/>
    <a:srgbClr val="FF5050"/>
    <a:srgbClr val="00CC66"/>
    <a:srgbClr val="663300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 autoAdjust="0"/>
  </p:normalViewPr>
  <p:slideViewPr>
    <p:cSldViewPr>
      <p:cViewPr>
        <p:scale>
          <a:sx n="100" d="100"/>
          <a:sy n="100" d="100"/>
        </p:scale>
        <p:origin x="-18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126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857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t" anchorCtr="0" compatLnSpc="1">
            <a:prstTxWarp prst="textNoShape">
              <a:avLst/>
            </a:prstTxWarp>
          </a:bodyPr>
          <a:lstStyle>
            <a:lvl1pPr algn="l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0"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857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0"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117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b" anchorCtr="0" compatLnSpc="1">
            <a:prstTxWarp prst="textNoShape">
              <a:avLst/>
            </a:prstTxWarp>
          </a:bodyPr>
          <a:lstStyle>
            <a:lvl1pPr algn="l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0"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r>
              <a:rPr lang="es-ES_tradnl"/>
              <a:t>Institut Cartogràfic i Geològic de Catalunya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0117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0"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fld id="{4CD62E83-44AE-40AB-AE4F-E6705B3E4A8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104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t" anchorCtr="0" compatLnSpc="1">
            <a:prstTxWarp prst="textNoShape">
              <a:avLst/>
            </a:prstTxWarp>
          </a:bodyPr>
          <a:lstStyle>
            <a:lvl1pPr algn="l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50888"/>
            <a:ext cx="4941887" cy="3706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3288"/>
            <a:ext cx="49799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4" tIns="45603" rIns="91204" bIns="4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b" anchorCtr="0" compatLnSpc="1">
            <a:prstTxWarp prst="textNoShape">
              <a:avLst/>
            </a:prstTxWarp>
          </a:bodyPr>
          <a:lstStyle>
            <a:lvl1pPr algn="l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_tradnl"/>
              <a:t>INSTITUT CARTOGRÀFIC DE CATALUNYA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9" tIns="0" rIns="18869" bIns="0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06D0F55D-1C54-4F24-8A83-01EF39C502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36189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30" y="6309320"/>
            <a:ext cx="12239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promocio\imatge_corporativa_i_logos\icgc\piv\definitiu\icgc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5728295"/>
            <a:ext cx="22113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7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" y="358774"/>
            <a:ext cx="3071802" cy="307022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12"/>
          </p:nvPr>
        </p:nvSpPr>
        <p:spPr>
          <a:xfrm>
            <a:off x="3071802" y="3429000"/>
            <a:ext cx="3071834" cy="3071834"/>
          </a:xfrm>
          <a:solidFill>
            <a:srgbClr val="DDDDDD"/>
          </a:solidFill>
          <a:ln>
            <a:noFill/>
          </a:ln>
        </p:spPr>
        <p:txBody>
          <a:bodyPr lIns="720000" tIns="0" rIns="540000" bIns="0" anchor="ctr"/>
          <a:lstStyle>
            <a:lvl1pPr marL="0" indent="0">
              <a:buNone/>
              <a:defRPr>
                <a:latin typeface="Helvetica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5F0E-1981-4B86-92AB-6798714B1D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4"/>
          </p:nvPr>
        </p:nvSpPr>
        <p:spPr>
          <a:xfrm>
            <a:off x="0" y="6494463"/>
            <a:ext cx="87868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50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714348" y="2000240"/>
            <a:ext cx="3456000" cy="4140000"/>
          </a:xfr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lang="ca-ES" sz="1600" dirty="0" smtClean="0">
                <a:solidFill>
                  <a:schemeClr val="tx1"/>
                </a:solidFill>
                <a:latin typeface="Helvetica" pitchFamily="34" charset="0"/>
              </a:defRPr>
            </a:lvl2pPr>
            <a:lvl3pPr marL="648000" indent="-288000">
              <a:spcBef>
                <a:spcPts val="600"/>
              </a:spcBef>
              <a:buFont typeface="Wingdings" pitchFamily="2" charset="2"/>
              <a:buChar char="§"/>
              <a:defRPr lang="ca-ES" sz="14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973652" y="2000240"/>
            <a:ext cx="3456000" cy="4140000"/>
          </a:xfr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 marL="648000" marR="0" indent="-288000" algn="l" defTabSz="914400" rtl="0" eaLnBrk="0" fontAlgn="base" latinLnBrk="0" hangingPunct="0">
              <a:lnSpc>
                <a:spcPct val="100000"/>
              </a:lnSpc>
              <a:spcBef>
                <a:spcPts val="960"/>
              </a:spcBef>
              <a:spcAft>
                <a:spcPct val="0"/>
              </a:spcAft>
              <a:buClr>
                <a:srgbClr val="F49F22"/>
              </a:buClr>
              <a:buSzTx/>
              <a:buFont typeface="Wingdings" pitchFamily="2" charset="2"/>
              <a:buChar char="§"/>
              <a:tabLst/>
              <a:defRPr lang="ca-ES" sz="14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AFF6-22DE-44DD-899F-1599284EC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94463"/>
            <a:ext cx="87868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4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s columnes mà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714348" y="2000240"/>
            <a:ext cx="3456000" cy="4140000"/>
          </a:xfr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 marL="648000" marR="0" indent="-288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9F22"/>
              </a:buClr>
              <a:buSzTx/>
              <a:buFont typeface="Wingdings" pitchFamily="2" charset="2"/>
              <a:buChar char="§"/>
              <a:tabLst/>
              <a:defRPr lang="ca-ES" sz="14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>
              <a:defRPr lang="ca-ES" sz="12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973652" y="714356"/>
            <a:ext cx="3456000" cy="5425884"/>
          </a:xfr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 marL="648000" marR="0" indent="-288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9F22"/>
              </a:buClr>
              <a:buSzTx/>
              <a:buFont typeface="Wingdings" pitchFamily="2" charset="2"/>
              <a:buChar char="§"/>
              <a:tabLst/>
              <a:defRPr lang="ca-ES" sz="14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 marL="812800" indent="-228600" algn="l" defTabSz="80962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9F22"/>
              </a:buClr>
              <a:buFont typeface="Wingdings" pitchFamily="2" charset="2"/>
              <a:buChar char="§"/>
              <a:defRPr lang="ca-ES" sz="12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4961-B106-4A0B-8C15-62EF9EE74C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94463"/>
            <a:ext cx="87868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38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  <a:lvl2pPr>
              <a:defRPr lang="ca-ES" sz="1600" dirty="0" smtClean="0">
                <a:solidFill>
                  <a:schemeClr val="tx1"/>
                </a:solidFill>
                <a:latin typeface="Helvetica" pitchFamily="34" charset="0"/>
              </a:defRPr>
            </a:lvl2pPr>
            <a:lvl3pPr marL="648000" indent="-2880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9F22"/>
              </a:buClr>
              <a:buFont typeface="Wingdings" pitchFamily="2" charset="2"/>
              <a:buChar char="§"/>
              <a:defRPr lang="ca-ES" sz="1400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 marL="812800" indent="-228600" algn="l" defTabSz="80962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9F22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BFE4-22FE-49CA-ADFA-B5A87F4791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94463"/>
            <a:ext cx="87868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62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90B9-9174-40CB-A0C7-63F37B425E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94463"/>
            <a:ext cx="87868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5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4D44-F386-42B3-9B33-AA8E3462A0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94463"/>
            <a:ext cx="87868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4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a-ES" altLang="ca-ES" smtClean="0"/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0" y="358775"/>
            <a:ext cx="4175125" cy="1258888"/>
          </a:xfrm>
          <a:prstGeom prst="rect">
            <a:avLst/>
          </a:prstGeom>
          <a:solidFill>
            <a:srgbClr val="FFD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0" tIns="180000" rIns="180000" bIns="1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Títol de l’apartat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2000250"/>
            <a:ext cx="77041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Primer nivell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1012825" y="6324600"/>
            <a:ext cx="614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s-ES" altLang="ca-ES" sz="2400" smtClean="0"/>
          </a:p>
        </p:txBody>
      </p:sp>
      <p:sp>
        <p:nvSpPr>
          <p:cNvPr id="29903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0"/>
            <a:ext cx="360363" cy="360363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>
                <a:solidFill>
                  <a:srgbClr val="FFFFFF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63B3D246-1B84-4C69-82FF-A3F90A4A61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990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94463"/>
            <a:ext cx="9140825" cy="360362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20000" tIns="45720" rIns="90000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>
                <a:solidFill>
                  <a:srgbClr val="FFFFFF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2" name="Rectangle 34"/>
          <p:cNvSpPr>
            <a:spLocks noChangeArrowheads="1"/>
          </p:cNvSpPr>
          <p:nvPr/>
        </p:nvSpPr>
        <p:spPr bwMode="auto">
          <a:xfrm>
            <a:off x="0" y="0"/>
            <a:ext cx="8780463" cy="3603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a-ES" altLang="ca-ES" smtClean="0"/>
          </a:p>
        </p:txBody>
      </p:sp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64976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Bold*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Bold*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Bold*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Bold*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rgbClr val="F49F22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482600" indent="-292100" algn="l" rtl="0" eaLnBrk="1" fontAlgn="base" hangingPunct="1">
        <a:spcBef>
          <a:spcPts val="600"/>
        </a:spcBef>
        <a:spcAft>
          <a:spcPct val="0"/>
        </a:spcAft>
        <a:buClr>
          <a:srgbClr val="F49F22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Helvetica" pitchFamily="34" charset="0"/>
        </a:defRPr>
      </a:lvl2pPr>
      <a:lvl3pPr marL="647700" indent="-287338" algn="l" rtl="0" eaLnBrk="1" fontAlgn="base" hangingPunct="1">
        <a:spcBef>
          <a:spcPts val="600"/>
        </a:spcBef>
        <a:spcAft>
          <a:spcPct val="0"/>
        </a:spcAft>
        <a:buClr>
          <a:srgbClr val="F49F22"/>
        </a:buClr>
        <a:buFont typeface="Wingdings" pitchFamily="2" charset="2"/>
        <a:buChar char="§"/>
        <a:defRPr lang="ca-ES" sz="1400" dirty="0">
          <a:solidFill>
            <a:schemeClr val="tx1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marL="812800" indent="-228600" algn="l" defTabSz="809625" rtl="0" eaLnBrk="1" fontAlgn="base" hangingPunct="1">
        <a:spcBef>
          <a:spcPts val="600"/>
        </a:spcBef>
        <a:spcAft>
          <a:spcPct val="0"/>
        </a:spcAft>
        <a:buClr>
          <a:srgbClr val="F49F22"/>
        </a:buClr>
        <a:buFont typeface="Wingdings" pitchFamily="2" charset="2"/>
        <a:buChar char="§"/>
        <a:defRPr sz="1200">
          <a:solidFill>
            <a:schemeClr val="tx1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Optima*" pitchFamily="34" charset="0"/>
          <a:ea typeface="Helvetica" pitchFamily="34" charset="0"/>
          <a:cs typeface="Helvetic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Optima*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Optima*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Optima*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Optima*" pitchFamily="34" charset="0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gc.cat/en/xarxasismic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cgc.cat/en/xarxasismic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icgc.cat/en/xarxasismic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cgc.cat/en/xarxasismic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icgc.cat/en/xarxasismic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icgc.cat/en/xarxasismic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hyperlink" Target="http://www.icgc.cat/en/xarxasismi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21550" y="1583795"/>
            <a:ext cx="8015913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EPOS – ORFEUS Seismology Workshop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800" dirty="0" smtClean="0"/>
              <a:t>Seismic Infrastructure in Spain: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 smtClean="0"/>
              <a:t>Catalunya’s</a:t>
            </a:r>
            <a:r>
              <a:rPr lang="en-US" sz="2800" dirty="0" smtClean="0"/>
              <a:t> network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10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1661001"/>
            <a:ext cx="5919045" cy="44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\\ICGC.local\dades\sismologia\13 Presentacions en preparacio\20170126_Visita_Guralp\IMG_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0" y="593685"/>
            <a:ext cx="4056855" cy="30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11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pic>
        <p:nvPicPr>
          <p:cNvPr id="8" name="Picture 2" descr="\\ICGC.local\dades\sismologia\13 Presentacions en preparacio\20170126_Visita_Guralp\Imagen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728700"/>
            <a:ext cx="4058168" cy="54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793" y="727074"/>
            <a:ext cx="4055268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12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341530" y="368660"/>
            <a:ext cx="7965885" cy="532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</a:pPr>
            <a:r>
              <a:rPr lang="en-US" sz="2800" dirty="0" smtClean="0"/>
              <a:t>Next steps: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Two new BB stations in the south of Catalonia (2018-2019).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Update the oldest BB sensors (2018).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Replace equipment of COBS station.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Updating digitizers and communication systems (VSAT) (2018).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Densifying the strong motion network in collaboration with IGN (2018-2019).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2918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13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341530" y="368660"/>
            <a:ext cx="7965885" cy="5180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</a:pPr>
            <a:r>
              <a:rPr lang="en-US" sz="2800" dirty="0" smtClean="0"/>
              <a:t>Data accessibility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Web sites of network partners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ICGC website: </a:t>
            </a:r>
            <a:r>
              <a:rPr lang="en-US" sz="2400" b="0" u="sng" dirty="0" smtClean="0"/>
              <a:t>http://www.icgc.cat/en/xarxasismica</a:t>
            </a:r>
            <a:r>
              <a:rPr lang="en-US" sz="2400" b="0" dirty="0" smtClean="0"/>
              <a:t> 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Stations metadata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sz="2400" b="0" dirty="0" smtClean="0"/>
              <a:t>Live data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Events data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sz="2400" b="0" dirty="0" err="1" smtClean="0"/>
              <a:t>Shakemaps</a:t>
            </a:r>
            <a:endParaRPr lang="es-ES" sz="2400" b="0" dirty="0" smtClean="0"/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sz="2400" b="0" dirty="0" smtClean="0"/>
              <a:t>…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8111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14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341530" y="368660"/>
            <a:ext cx="7965885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</a:pPr>
            <a:r>
              <a:rPr lang="en-US" sz="2800" dirty="0" smtClean="0"/>
              <a:t>Data accessibility: ICGC website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Stations metadata</a:t>
            </a:r>
          </a:p>
        </p:txBody>
      </p:sp>
      <p:pic>
        <p:nvPicPr>
          <p:cNvPr id="32770" name="Picture 2" descr="C:\Users\j.jara\Downloads\Screenshot-2017-10-20 Fontmartina seismic station (CFON) Institut Cartogràfic i Geològic de Catalun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718810"/>
            <a:ext cx="6210690" cy="44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918125" y="6124207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www.icgc.cat/en/xarxasismica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15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8125" y="6124207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www.icgc.cat/en/xarxasismica</a:t>
            </a:r>
            <a:endParaRPr lang="en-US" dirty="0"/>
          </a:p>
        </p:txBody>
      </p:sp>
      <p:pic>
        <p:nvPicPr>
          <p:cNvPr id="32771" name="Picture 3" descr="C:\Users\j.jara\Downloads\Screenshot-2017-10-20 Fontmartina seismic station (CFON) Institut Cartogràfic i Geològic de Catalunya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9" y="863715"/>
            <a:ext cx="8550210" cy="48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16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8125" y="6124207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www.icgc.cat/en/xarxasismica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6" y="571252"/>
            <a:ext cx="8083184" cy="54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17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8125" y="6124207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www.icgc.cat/en/xarxasismica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6" y="580523"/>
            <a:ext cx="8083184" cy="54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18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8125" y="6124207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www.icgc.cat/en/xarxasismica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6" y="673951"/>
            <a:ext cx="8083184" cy="52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19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8125" y="6124207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www.icgc.cat/en/xarxasismica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6" y="940139"/>
            <a:ext cx="8083184" cy="47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2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188513" y="1484784"/>
            <a:ext cx="5109386" cy="4288879"/>
            <a:chOff x="26495" y="546525"/>
            <a:chExt cx="5109386" cy="4288879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" y="771550"/>
              <a:ext cx="5109386" cy="4063854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71500" y="546525"/>
              <a:ext cx="57606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5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20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341530" y="278650"/>
            <a:ext cx="7965885" cy="634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00" dirty="0" smtClean="0"/>
              <a:t>Data accessibility</a:t>
            </a:r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ICGC Datacenter </a:t>
            </a:r>
            <a:r>
              <a:rPr lang="en-US" sz="2400" dirty="0"/>
              <a:t>archives waveforms </a:t>
            </a:r>
            <a:r>
              <a:rPr lang="en-US" sz="2400" dirty="0"/>
              <a:t>from </a:t>
            </a:r>
            <a:r>
              <a:rPr lang="en-US" sz="2400" dirty="0" smtClean="0"/>
              <a:t>stations of the </a:t>
            </a:r>
            <a:r>
              <a:rPr lang="en-US" sz="2400" dirty="0" smtClean="0"/>
              <a:t>Catalan </a:t>
            </a:r>
            <a:r>
              <a:rPr lang="en-US" sz="2400" dirty="0"/>
              <a:t>Seismic </a:t>
            </a:r>
            <a:r>
              <a:rPr lang="en-US" sz="2400" dirty="0" smtClean="0"/>
              <a:t>Network </a:t>
            </a:r>
            <a:r>
              <a:rPr lang="en-US" sz="2400" dirty="0" smtClean="0"/>
              <a:t>and </a:t>
            </a:r>
            <a:r>
              <a:rPr lang="en-US" sz="2400" dirty="0"/>
              <a:t>provides free of charge and open access to them</a:t>
            </a:r>
            <a:r>
              <a:rPr lang="en-US" sz="2400" dirty="0" smtClean="0"/>
              <a:t>.</a:t>
            </a:r>
            <a:endParaRPr lang="en-US" sz="2400" b="0" dirty="0" smtClean="0"/>
          </a:p>
          <a:p>
            <a:pPr marL="800100" lvl="1" indent="-342900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dirty="0" smtClean="0"/>
              <a:t>FDSNWS: </a:t>
            </a:r>
            <a:r>
              <a:rPr lang="en-US" sz="2400" b="0" u="sng" dirty="0" smtClean="0"/>
              <a:t>ws.icgc.cat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Real-time waveforms by </a:t>
            </a:r>
            <a:r>
              <a:rPr lang="en-US" sz="2400" b="0" dirty="0" err="1" smtClean="0"/>
              <a:t>SeedLink</a:t>
            </a:r>
            <a:endParaRPr lang="en-US" sz="2400" b="0" dirty="0" smtClean="0"/>
          </a:p>
          <a:p>
            <a:pPr lvl="2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b="0" u="sng" dirty="0"/>
              <a:t>http://</a:t>
            </a:r>
            <a:r>
              <a:rPr lang="en-US" sz="2400" b="0" u="sng" dirty="0" smtClean="0"/>
              <a:t>ws.icgc.cat:18000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Stations metadata (</a:t>
            </a:r>
            <a:r>
              <a:rPr lang="en-US" sz="2400" b="0" i="1" dirty="0" err="1" smtClean="0"/>
              <a:t>fdsnws</a:t>
            </a:r>
            <a:r>
              <a:rPr lang="en-US" sz="2400" b="0" i="1" dirty="0" smtClean="0"/>
              <a:t>-station</a:t>
            </a:r>
            <a:r>
              <a:rPr lang="en-US" sz="2400" b="0" dirty="0" smtClean="0"/>
              <a:t>)</a:t>
            </a:r>
          </a:p>
          <a:p>
            <a:pPr lvl="2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b="0" u="sng" dirty="0" smtClean="0"/>
              <a:t>http</a:t>
            </a:r>
            <a:r>
              <a:rPr lang="en-US" sz="2400" b="0" u="sng" dirty="0"/>
              <a:t>://</a:t>
            </a:r>
            <a:r>
              <a:rPr lang="en-US" sz="2400" b="0" u="sng" dirty="0" smtClean="0"/>
              <a:t>ws.icgc.cat/fdsnws/station/1/version</a:t>
            </a:r>
          </a:p>
          <a:p>
            <a:pPr marL="1257300" lvl="2" indent="-342900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Stations </a:t>
            </a:r>
            <a:r>
              <a:rPr lang="en-US" sz="2400" b="0" dirty="0" smtClean="0"/>
              <a:t>metadata </a:t>
            </a:r>
            <a:r>
              <a:rPr lang="en-US" sz="2400" b="0" dirty="0"/>
              <a:t>(</a:t>
            </a:r>
            <a:r>
              <a:rPr lang="en-US" sz="2400" b="0" i="1" dirty="0" err="1" smtClean="0"/>
              <a:t>fdsnws-dataselect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pPr lvl="2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b="0" u="sng" dirty="0"/>
              <a:t>http://</a:t>
            </a:r>
            <a:r>
              <a:rPr lang="en-US" sz="2400" b="0" u="sng" dirty="0" smtClean="0"/>
              <a:t>ws.icgc.cat/fdsnws/dataselect/1/version</a:t>
            </a:r>
            <a:endParaRPr lang="en-US" sz="2400" b="0" u="sng" dirty="0"/>
          </a:p>
        </p:txBody>
      </p:sp>
    </p:spTree>
    <p:extLst>
      <p:ext uri="{BB962C8B-B14F-4D97-AF65-F5344CB8AC3E}">
        <p14:creationId xmlns:p14="http://schemas.microsoft.com/office/powerpoint/2010/main" val="39836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21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pic>
        <p:nvPicPr>
          <p:cNvPr id="33795" name="Picture 3" descr="C:\Users\j.jara\Downloads\Screenshot-2017-10-20 FDSN Data Centers Supporting FDSN Web Service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58670"/>
            <a:ext cx="7920880" cy="58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j.jara\Downloads\Screenshot-2017-10-20 FDSN Data Centers Supporting FDSN Web Services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1"/>
          <a:stretch/>
        </p:blipFill>
        <p:spPr bwMode="auto">
          <a:xfrm>
            <a:off x="2501768" y="2843935"/>
            <a:ext cx="5667375" cy="34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2726795" y="5724255"/>
            <a:ext cx="4095455" cy="6750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22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6" name="5 Grupo"/>
          <p:cNvGrpSpPr/>
          <p:nvPr/>
        </p:nvGrpSpPr>
        <p:grpSpPr>
          <a:xfrm>
            <a:off x="746575" y="563600"/>
            <a:ext cx="8100900" cy="5655710"/>
            <a:chOff x="9948080" y="34365702"/>
            <a:chExt cx="9800419" cy="631909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" r="2102"/>
            <a:stretch/>
          </p:blipFill>
          <p:spPr bwMode="auto">
            <a:xfrm>
              <a:off x="9948080" y="37508191"/>
              <a:ext cx="9800419" cy="317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" r="2102"/>
            <a:stretch/>
          </p:blipFill>
          <p:spPr bwMode="auto">
            <a:xfrm>
              <a:off x="9948080" y="34365702"/>
              <a:ext cx="9800419" cy="317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Flecha derecha"/>
          <p:cNvSpPr/>
          <p:nvPr/>
        </p:nvSpPr>
        <p:spPr bwMode="auto">
          <a:xfrm>
            <a:off x="251520" y="2438890"/>
            <a:ext cx="765085" cy="34512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Flecha derecha"/>
          <p:cNvSpPr/>
          <p:nvPr/>
        </p:nvSpPr>
        <p:spPr bwMode="auto">
          <a:xfrm>
            <a:off x="264670" y="5244120"/>
            <a:ext cx="765085" cy="34512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01122" y="1810658"/>
            <a:ext cx="11063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31 days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282863" y="4623246"/>
            <a:ext cx="740908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time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1650" y="6129300"/>
            <a:ext cx="6936514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IRIS DMC Data Center Measurement Stats (http://ds.iris.edu/files/stats/datacenters</a:t>
            </a:r>
            <a:r>
              <a:rPr lang="en-US" dirty="0" smtClean="0"/>
              <a:t>/)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23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726795" y="2213865"/>
            <a:ext cx="3724096" cy="1632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Thanks!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4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3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9" name="8 Grupo"/>
          <p:cNvGrpSpPr/>
          <p:nvPr/>
        </p:nvGrpSpPr>
        <p:grpSpPr>
          <a:xfrm>
            <a:off x="188513" y="1484784"/>
            <a:ext cx="5109386" cy="4288879"/>
            <a:chOff x="26495" y="546525"/>
            <a:chExt cx="5109386" cy="4288879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" y="771550"/>
              <a:ext cx="5109386" cy="40638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71500" y="546525"/>
              <a:ext cx="57606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1984</a:t>
              </a:r>
            </a:p>
          </p:txBody>
        </p:sp>
      </p:grpSp>
      <p:sp>
        <p:nvSpPr>
          <p:cNvPr id="12" name="11 Rectángulo"/>
          <p:cNvSpPr/>
          <p:nvPr/>
        </p:nvSpPr>
        <p:spPr bwMode="auto">
          <a:xfrm>
            <a:off x="218961" y="1543876"/>
            <a:ext cx="8745527" cy="426658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773578" y="1484784"/>
            <a:ext cx="4110781" cy="4288879"/>
            <a:chOff x="881590" y="546525"/>
            <a:chExt cx="4110781" cy="4288879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0" y="771550"/>
              <a:ext cx="4110781" cy="4063854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926595" y="546525"/>
              <a:ext cx="9001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9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4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188513" y="1484784"/>
            <a:ext cx="5109386" cy="4288879"/>
            <a:chOff x="26495" y="546525"/>
            <a:chExt cx="5109386" cy="4288879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" y="771550"/>
              <a:ext cx="5109386" cy="4063854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71500" y="546525"/>
              <a:ext cx="57606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1984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73578" y="1484784"/>
            <a:ext cx="4110781" cy="4288879"/>
            <a:chOff x="881590" y="546525"/>
            <a:chExt cx="4110781" cy="4288879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0" y="771550"/>
              <a:ext cx="4110781" cy="4063854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926595" y="546525"/>
              <a:ext cx="9001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1989</a:t>
              </a:r>
            </a:p>
          </p:txBody>
        </p:sp>
      </p:grpSp>
      <p:sp>
        <p:nvSpPr>
          <p:cNvPr id="22" name="21 Rectángulo"/>
          <p:cNvSpPr/>
          <p:nvPr/>
        </p:nvSpPr>
        <p:spPr bwMode="auto">
          <a:xfrm>
            <a:off x="218961" y="1543876"/>
            <a:ext cx="2696855" cy="426658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1538663" y="1471865"/>
            <a:ext cx="4023295" cy="4333399"/>
            <a:chOff x="1691680" y="533606"/>
            <a:chExt cx="4023295" cy="4333399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/>
            <a:stretch/>
          </p:blipFill>
          <p:spPr>
            <a:xfrm>
              <a:off x="1691680" y="670805"/>
              <a:ext cx="4023295" cy="4196200"/>
            </a:xfrm>
            <a:prstGeom prst="rect">
              <a:avLst/>
            </a:prstGeom>
          </p:spPr>
        </p:pic>
        <p:sp>
          <p:nvSpPr>
            <p:cNvPr id="25" name="24 CuadroTexto"/>
            <p:cNvSpPr txBox="1"/>
            <p:nvPr/>
          </p:nvSpPr>
          <p:spPr>
            <a:xfrm>
              <a:off x="1808330" y="533606"/>
              <a:ext cx="103511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5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5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188513" y="1484784"/>
            <a:ext cx="5109386" cy="4288879"/>
            <a:chOff x="26495" y="546525"/>
            <a:chExt cx="5109386" cy="4288879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" y="771550"/>
              <a:ext cx="5109386" cy="4063854"/>
            </a:xfrm>
            <a:prstGeom prst="rect">
              <a:avLst/>
            </a:prstGeom>
          </p:spPr>
        </p:pic>
        <p:sp>
          <p:nvSpPr>
            <p:cNvPr id="26" name="25 CuadroTexto"/>
            <p:cNvSpPr txBox="1"/>
            <p:nvPr/>
          </p:nvSpPr>
          <p:spPr>
            <a:xfrm>
              <a:off x="71500" y="546525"/>
              <a:ext cx="57606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1984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773578" y="1484784"/>
            <a:ext cx="4110781" cy="4288879"/>
            <a:chOff x="881590" y="546525"/>
            <a:chExt cx="4110781" cy="4288879"/>
          </a:xfrm>
        </p:grpSpPr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0" y="771550"/>
              <a:ext cx="4110781" cy="4063854"/>
            </a:xfrm>
            <a:prstGeom prst="rect">
              <a:avLst/>
            </a:prstGeom>
          </p:spPr>
        </p:pic>
        <p:sp>
          <p:nvSpPr>
            <p:cNvPr id="29" name="28 CuadroTexto"/>
            <p:cNvSpPr txBox="1"/>
            <p:nvPr/>
          </p:nvSpPr>
          <p:spPr>
            <a:xfrm>
              <a:off x="926595" y="546525"/>
              <a:ext cx="9001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1989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538663" y="1471865"/>
            <a:ext cx="4023295" cy="4333399"/>
            <a:chOff x="1691680" y="533606"/>
            <a:chExt cx="4023295" cy="4333399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/>
            <a:stretch/>
          </p:blipFill>
          <p:spPr>
            <a:xfrm>
              <a:off x="1691680" y="670805"/>
              <a:ext cx="4023295" cy="4196200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1808330" y="533606"/>
              <a:ext cx="103511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1994</a:t>
              </a:r>
            </a:p>
          </p:txBody>
        </p:sp>
      </p:grpSp>
      <p:sp>
        <p:nvSpPr>
          <p:cNvPr id="33" name="32 Rectángulo"/>
          <p:cNvSpPr/>
          <p:nvPr/>
        </p:nvSpPr>
        <p:spPr bwMode="auto">
          <a:xfrm>
            <a:off x="218961" y="1543876"/>
            <a:ext cx="2696855" cy="426658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2483768" y="1450813"/>
            <a:ext cx="3832985" cy="4354451"/>
            <a:chOff x="2714625" y="512554"/>
            <a:chExt cx="3832985" cy="4354451"/>
          </a:xfrm>
        </p:grpSpPr>
        <p:grpSp>
          <p:nvGrpSpPr>
            <p:cNvPr id="35" name="34 Grupo"/>
            <p:cNvGrpSpPr/>
            <p:nvPr/>
          </p:nvGrpSpPr>
          <p:grpSpPr>
            <a:xfrm>
              <a:off x="2714625" y="512554"/>
              <a:ext cx="3832985" cy="4354451"/>
              <a:chOff x="2714625" y="512554"/>
              <a:chExt cx="3832985" cy="4354451"/>
            </a:xfrm>
          </p:grpSpPr>
          <p:pic>
            <p:nvPicPr>
              <p:cNvPr id="39" name="38 Imagen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"/>
              <a:stretch/>
            </p:blipFill>
            <p:spPr>
              <a:xfrm>
                <a:off x="2714625" y="708109"/>
                <a:ext cx="3832985" cy="4158896"/>
              </a:xfrm>
              <a:prstGeom prst="rect">
                <a:avLst/>
              </a:prstGeom>
            </p:spPr>
          </p:pic>
          <p:sp>
            <p:nvSpPr>
              <p:cNvPr id="40" name="39 CuadroTexto"/>
              <p:cNvSpPr txBox="1"/>
              <p:nvPr/>
            </p:nvSpPr>
            <p:spPr>
              <a:xfrm>
                <a:off x="2771800" y="512554"/>
                <a:ext cx="900100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1999</a:t>
                </a:r>
              </a:p>
            </p:txBody>
          </p:sp>
        </p:grpSp>
        <p:sp>
          <p:nvSpPr>
            <p:cNvPr id="36" name="35 Elipse"/>
            <p:cNvSpPr/>
            <p:nvPr/>
          </p:nvSpPr>
          <p:spPr bwMode="auto">
            <a:xfrm>
              <a:off x="4707015" y="1581640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3379367" y="2398432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5151947" y="2615964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0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6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23" name="22 Grupo"/>
          <p:cNvGrpSpPr/>
          <p:nvPr/>
        </p:nvGrpSpPr>
        <p:grpSpPr>
          <a:xfrm>
            <a:off x="188513" y="1484784"/>
            <a:ext cx="5109386" cy="4288879"/>
            <a:chOff x="26495" y="546525"/>
            <a:chExt cx="5109386" cy="4288879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" y="771550"/>
              <a:ext cx="5109386" cy="4063854"/>
            </a:xfrm>
            <a:prstGeom prst="rect">
              <a:avLst/>
            </a:prstGeom>
          </p:spPr>
        </p:pic>
        <p:sp>
          <p:nvSpPr>
            <p:cNvPr id="25" name="24 CuadroTexto"/>
            <p:cNvSpPr txBox="1"/>
            <p:nvPr/>
          </p:nvSpPr>
          <p:spPr>
            <a:xfrm>
              <a:off x="71500" y="546525"/>
              <a:ext cx="57606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1984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773578" y="1484784"/>
            <a:ext cx="4110781" cy="4288879"/>
            <a:chOff x="881590" y="546525"/>
            <a:chExt cx="4110781" cy="4288879"/>
          </a:xfrm>
        </p:grpSpPr>
        <p:pic>
          <p:nvPicPr>
            <p:cNvPr id="42" name="41 Imagen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0" y="771550"/>
              <a:ext cx="4110781" cy="4063854"/>
            </a:xfrm>
            <a:prstGeom prst="rect">
              <a:avLst/>
            </a:prstGeom>
          </p:spPr>
        </p:pic>
        <p:sp>
          <p:nvSpPr>
            <p:cNvPr id="43" name="42 CuadroTexto"/>
            <p:cNvSpPr txBox="1"/>
            <p:nvPr/>
          </p:nvSpPr>
          <p:spPr>
            <a:xfrm>
              <a:off x="926595" y="546525"/>
              <a:ext cx="9001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1989</a:t>
              </a: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1538663" y="1471865"/>
            <a:ext cx="4023295" cy="4333399"/>
            <a:chOff x="1691680" y="533606"/>
            <a:chExt cx="4023295" cy="4333399"/>
          </a:xfrm>
        </p:grpSpPr>
        <p:pic>
          <p:nvPicPr>
            <p:cNvPr id="45" name="44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/>
            <a:stretch/>
          </p:blipFill>
          <p:spPr>
            <a:xfrm>
              <a:off x="1691680" y="670805"/>
              <a:ext cx="4023295" cy="4196200"/>
            </a:xfrm>
            <a:prstGeom prst="rect">
              <a:avLst/>
            </a:prstGeom>
          </p:spPr>
        </p:pic>
        <p:sp>
          <p:nvSpPr>
            <p:cNvPr id="46" name="45 CuadroTexto"/>
            <p:cNvSpPr txBox="1"/>
            <p:nvPr/>
          </p:nvSpPr>
          <p:spPr>
            <a:xfrm>
              <a:off x="1808330" y="533606"/>
              <a:ext cx="103511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1994</a:t>
              </a: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2483768" y="1450813"/>
            <a:ext cx="3832985" cy="4354451"/>
            <a:chOff x="2714625" y="512554"/>
            <a:chExt cx="3832985" cy="4354451"/>
          </a:xfrm>
        </p:grpSpPr>
        <p:grpSp>
          <p:nvGrpSpPr>
            <p:cNvPr id="48" name="47 Grupo"/>
            <p:cNvGrpSpPr/>
            <p:nvPr/>
          </p:nvGrpSpPr>
          <p:grpSpPr>
            <a:xfrm>
              <a:off x="2714625" y="512554"/>
              <a:ext cx="3832985" cy="4354451"/>
              <a:chOff x="2714625" y="512554"/>
              <a:chExt cx="3832985" cy="4354451"/>
            </a:xfrm>
          </p:grpSpPr>
          <p:pic>
            <p:nvPicPr>
              <p:cNvPr id="52" name="51 Imagen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"/>
              <a:stretch/>
            </p:blipFill>
            <p:spPr>
              <a:xfrm>
                <a:off x="2714625" y="708109"/>
                <a:ext cx="3832985" cy="4158896"/>
              </a:xfrm>
              <a:prstGeom prst="rect">
                <a:avLst/>
              </a:prstGeom>
            </p:spPr>
          </p:pic>
          <p:sp>
            <p:nvSpPr>
              <p:cNvPr id="53" name="52 CuadroTexto"/>
              <p:cNvSpPr txBox="1"/>
              <p:nvPr/>
            </p:nvSpPr>
            <p:spPr>
              <a:xfrm>
                <a:off x="2771800" y="512554"/>
                <a:ext cx="900100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1999</a:t>
                </a:r>
              </a:p>
            </p:txBody>
          </p:sp>
        </p:grpSp>
        <p:sp>
          <p:nvSpPr>
            <p:cNvPr id="49" name="48 Elipse"/>
            <p:cNvSpPr/>
            <p:nvPr/>
          </p:nvSpPr>
          <p:spPr bwMode="auto">
            <a:xfrm>
              <a:off x="4707015" y="1581640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49 Elipse"/>
            <p:cNvSpPr/>
            <p:nvPr/>
          </p:nvSpPr>
          <p:spPr bwMode="auto">
            <a:xfrm>
              <a:off x="3379367" y="2398432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50 Elipse"/>
            <p:cNvSpPr/>
            <p:nvPr/>
          </p:nvSpPr>
          <p:spPr bwMode="auto">
            <a:xfrm>
              <a:off x="5151947" y="2615964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53 Rectángulo"/>
          <p:cNvSpPr/>
          <p:nvPr/>
        </p:nvSpPr>
        <p:spPr bwMode="auto">
          <a:xfrm>
            <a:off x="218961" y="1543876"/>
            <a:ext cx="5342997" cy="426658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3304583" y="1450813"/>
            <a:ext cx="3983987" cy="4306599"/>
            <a:chOff x="3142565" y="512554"/>
            <a:chExt cx="3983987" cy="4306599"/>
          </a:xfrm>
        </p:grpSpPr>
        <p:pic>
          <p:nvPicPr>
            <p:cNvPr id="56" name="55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65" y="691857"/>
              <a:ext cx="3983987" cy="4127296"/>
            </a:xfrm>
            <a:prstGeom prst="rect">
              <a:avLst/>
            </a:prstGeom>
          </p:spPr>
        </p:pic>
        <p:sp>
          <p:nvSpPr>
            <p:cNvPr id="57" name="56 CuadroTexto"/>
            <p:cNvSpPr txBox="1"/>
            <p:nvPr/>
          </p:nvSpPr>
          <p:spPr>
            <a:xfrm>
              <a:off x="3266855" y="512554"/>
              <a:ext cx="112512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5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7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grpSp>
        <p:nvGrpSpPr>
          <p:cNvPr id="26" name="25 Grupo"/>
          <p:cNvGrpSpPr/>
          <p:nvPr/>
        </p:nvGrpSpPr>
        <p:grpSpPr>
          <a:xfrm>
            <a:off x="188513" y="1484784"/>
            <a:ext cx="5109386" cy="4288879"/>
            <a:chOff x="26495" y="546525"/>
            <a:chExt cx="5109386" cy="4288879"/>
          </a:xfrm>
        </p:grpSpPr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" y="771550"/>
              <a:ext cx="5109386" cy="4063854"/>
            </a:xfrm>
            <a:prstGeom prst="rect">
              <a:avLst/>
            </a:prstGeom>
          </p:spPr>
        </p:pic>
        <p:sp>
          <p:nvSpPr>
            <p:cNvPr id="28" name="27 CuadroTexto"/>
            <p:cNvSpPr txBox="1"/>
            <p:nvPr/>
          </p:nvSpPr>
          <p:spPr>
            <a:xfrm>
              <a:off x="71500" y="546525"/>
              <a:ext cx="57606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1984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73578" y="1484784"/>
            <a:ext cx="4110781" cy="4288879"/>
            <a:chOff x="881590" y="546525"/>
            <a:chExt cx="4110781" cy="4288879"/>
          </a:xfrm>
        </p:grpSpPr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0" y="771550"/>
              <a:ext cx="4110781" cy="4063854"/>
            </a:xfrm>
            <a:prstGeom prst="rect">
              <a:avLst/>
            </a:prstGeom>
          </p:spPr>
        </p:pic>
        <p:sp>
          <p:nvSpPr>
            <p:cNvPr id="31" name="30 CuadroTexto"/>
            <p:cNvSpPr txBox="1"/>
            <p:nvPr/>
          </p:nvSpPr>
          <p:spPr>
            <a:xfrm>
              <a:off x="926595" y="546525"/>
              <a:ext cx="9001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1989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538663" y="1471865"/>
            <a:ext cx="4023295" cy="4333399"/>
            <a:chOff x="1691680" y="533606"/>
            <a:chExt cx="4023295" cy="4333399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/>
            <a:stretch/>
          </p:blipFill>
          <p:spPr>
            <a:xfrm>
              <a:off x="1691680" y="670805"/>
              <a:ext cx="4023295" cy="4196200"/>
            </a:xfrm>
            <a:prstGeom prst="rect">
              <a:avLst/>
            </a:prstGeom>
          </p:spPr>
        </p:pic>
        <p:sp>
          <p:nvSpPr>
            <p:cNvPr id="34" name="33 CuadroTexto"/>
            <p:cNvSpPr txBox="1"/>
            <p:nvPr/>
          </p:nvSpPr>
          <p:spPr>
            <a:xfrm>
              <a:off x="1808330" y="533606"/>
              <a:ext cx="103511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1994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483768" y="1450813"/>
            <a:ext cx="3832985" cy="4354451"/>
            <a:chOff x="2714625" y="512554"/>
            <a:chExt cx="3832985" cy="4354451"/>
          </a:xfrm>
        </p:grpSpPr>
        <p:grpSp>
          <p:nvGrpSpPr>
            <p:cNvPr id="36" name="35 Grupo"/>
            <p:cNvGrpSpPr/>
            <p:nvPr/>
          </p:nvGrpSpPr>
          <p:grpSpPr>
            <a:xfrm>
              <a:off x="2714625" y="512554"/>
              <a:ext cx="3832985" cy="4354451"/>
              <a:chOff x="2714625" y="512554"/>
              <a:chExt cx="3832985" cy="4354451"/>
            </a:xfrm>
          </p:grpSpPr>
          <p:pic>
            <p:nvPicPr>
              <p:cNvPr id="40" name="39 Imagen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"/>
              <a:stretch/>
            </p:blipFill>
            <p:spPr>
              <a:xfrm>
                <a:off x="2714625" y="708109"/>
                <a:ext cx="3832985" cy="4158896"/>
              </a:xfrm>
              <a:prstGeom prst="rect">
                <a:avLst/>
              </a:prstGeom>
            </p:spPr>
          </p:pic>
          <p:sp>
            <p:nvSpPr>
              <p:cNvPr id="58" name="57 CuadroTexto"/>
              <p:cNvSpPr txBox="1"/>
              <p:nvPr/>
            </p:nvSpPr>
            <p:spPr>
              <a:xfrm>
                <a:off x="2771800" y="512554"/>
                <a:ext cx="900100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1999</a:t>
                </a:r>
              </a:p>
            </p:txBody>
          </p:sp>
        </p:grpSp>
        <p:sp>
          <p:nvSpPr>
            <p:cNvPr id="37" name="36 Elipse"/>
            <p:cNvSpPr/>
            <p:nvPr/>
          </p:nvSpPr>
          <p:spPr bwMode="auto">
            <a:xfrm>
              <a:off x="4707015" y="1581640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3379367" y="2398432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38 Elipse"/>
            <p:cNvSpPr/>
            <p:nvPr/>
          </p:nvSpPr>
          <p:spPr bwMode="auto">
            <a:xfrm>
              <a:off x="5151947" y="2615964"/>
              <a:ext cx="585065" cy="40504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just" defTabSz="914400" rtl="0" eaLnBrk="1" fontAlgn="base" latinLnBrk="0" hangingPunct="1">
                <a:lnSpc>
                  <a:spcPct val="160000"/>
                </a:lnSpc>
                <a:spcBef>
                  <a:spcPct val="2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3304583" y="1450813"/>
            <a:ext cx="3983987" cy="4306599"/>
            <a:chOff x="3142565" y="512554"/>
            <a:chExt cx="3983987" cy="4306599"/>
          </a:xfrm>
        </p:grpSpPr>
        <p:pic>
          <p:nvPicPr>
            <p:cNvPr id="60" name="5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65" y="691857"/>
              <a:ext cx="3983987" cy="4127296"/>
            </a:xfrm>
            <a:prstGeom prst="rect">
              <a:avLst/>
            </a:prstGeom>
          </p:spPr>
        </p:pic>
        <p:sp>
          <p:nvSpPr>
            <p:cNvPr id="61" name="60 CuadroTexto"/>
            <p:cNvSpPr txBox="1"/>
            <p:nvPr/>
          </p:nvSpPr>
          <p:spPr>
            <a:xfrm>
              <a:off x="3266855" y="512554"/>
              <a:ext cx="112512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2004</a:t>
              </a:r>
            </a:p>
          </p:txBody>
        </p:sp>
      </p:grpSp>
      <p:sp>
        <p:nvSpPr>
          <p:cNvPr id="62" name="61 Rectángulo"/>
          <p:cNvSpPr/>
          <p:nvPr/>
        </p:nvSpPr>
        <p:spPr bwMode="auto">
          <a:xfrm>
            <a:off x="218961" y="1543876"/>
            <a:ext cx="5433159" cy="426658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62 Grupo"/>
          <p:cNvGrpSpPr/>
          <p:nvPr/>
        </p:nvGrpSpPr>
        <p:grpSpPr>
          <a:xfrm>
            <a:off x="4238963" y="1455613"/>
            <a:ext cx="4619625" cy="4344135"/>
            <a:chOff x="4076945" y="517354"/>
            <a:chExt cx="4619625" cy="4344135"/>
          </a:xfrm>
        </p:grpSpPr>
        <p:pic>
          <p:nvPicPr>
            <p:cNvPr id="64" name="63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4"/>
            <a:stretch/>
          </p:blipFill>
          <p:spPr>
            <a:xfrm>
              <a:off x="4076945" y="636535"/>
              <a:ext cx="4619625" cy="4224954"/>
            </a:xfrm>
            <a:prstGeom prst="rect">
              <a:avLst/>
            </a:prstGeom>
          </p:spPr>
        </p:pic>
        <p:sp>
          <p:nvSpPr>
            <p:cNvPr id="65" name="64 CuadroTexto"/>
            <p:cNvSpPr txBox="1"/>
            <p:nvPr/>
          </p:nvSpPr>
          <p:spPr>
            <a:xfrm>
              <a:off x="4076945" y="517354"/>
              <a:ext cx="85509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2009</a:t>
              </a:r>
            </a:p>
          </p:txBody>
        </p:sp>
      </p:grpSp>
      <p:sp>
        <p:nvSpPr>
          <p:cNvPr id="6" name="5 Triángulo isósceles"/>
          <p:cNvSpPr/>
          <p:nvPr/>
        </p:nvSpPr>
        <p:spPr bwMode="auto">
          <a:xfrm>
            <a:off x="5446143" y="2055274"/>
            <a:ext cx="90010" cy="9001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66 Triángulo isósceles"/>
          <p:cNvSpPr/>
          <p:nvPr/>
        </p:nvSpPr>
        <p:spPr bwMode="auto">
          <a:xfrm>
            <a:off x="6786769" y="2258870"/>
            <a:ext cx="90010" cy="9001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67 Triángulo isósceles"/>
          <p:cNvSpPr/>
          <p:nvPr/>
        </p:nvSpPr>
        <p:spPr bwMode="auto">
          <a:xfrm>
            <a:off x="7355166" y="2360803"/>
            <a:ext cx="130253" cy="9001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7227295" y="2448432"/>
            <a:ext cx="180020" cy="69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68 Rectángulo"/>
          <p:cNvSpPr/>
          <p:nvPr/>
        </p:nvSpPr>
        <p:spPr bwMode="auto">
          <a:xfrm>
            <a:off x="6841298" y="2241264"/>
            <a:ext cx="180020" cy="69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69 Rectángulo"/>
          <p:cNvSpPr/>
          <p:nvPr/>
        </p:nvSpPr>
        <p:spPr bwMode="auto">
          <a:xfrm>
            <a:off x="5266123" y="2060515"/>
            <a:ext cx="180020" cy="69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8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pic>
        <p:nvPicPr>
          <p:cNvPr id="21506" name="Picture 2" descr="\\Icgc\dades\sismologia\13 Presentacions en preparacio\20171025_Lisbon_EPOS_ORFEUS_CSEM\Figures\Mapa_estacions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/>
          <a:stretch/>
        </p:blipFill>
        <p:spPr bwMode="auto">
          <a:xfrm>
            <a:off x="611560" y="368660"/>
            <a:ext cx="5772144" cy="52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:\promocio\imatge_corporativa_i_logos\icgc\piv\definitiu\icgc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55" y="953725"/>
            <a:ext cx="1639256" cy="6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867255" y="1777405"/>
            <a:ext cx="1710189" cy="871252"/>
            <a:chOff x="6867256" y="1673805"/>
            <a:chExt cx="1710189" cy="871252"/>
          </a:xfrm>
        </p:grpSpPr>
        <p:pic>
          <p:nvPicPr>
            <p:cNvPr id="9" name="Picture 6" descr="http://www.iec.cat/butlleti/imatges/93_butlleti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256" y="1808820"/>
              <a:ext cx="443966" cy="495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53" b="15789"/>
            <a:stretch/>
          </p:blipFill>
          <p:spPr bwMode="auto">
            <a:xfrm>
              <a:off x="7359357" y="1673805"/>
              <a:ext cx="1218088" cy="87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5" descr="Resultado de imagen de institut d'estudis andorrans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20008" b="50000"/>
          <a:stretch/>
        </p:blipFill>
        <p:spPr bwMode="auto">
          <a:xfrm>
            <a:off x="6822250" y="2798930"/>
            <a:ext cx="1090260" cy="5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6"/>
          <a:stretch/>
        </p:blipFill>
        <p:spPr bwMode="auto">
          <a:xfrm>
            <a:off x="6642230" y="4672220"/>
            <a:ext cx="1469879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Resultado de imagen de observatori de l'ebr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8"/>
          <a:stretch/>
        </p:blipFill>
        <p:spPr bwMode="auto">
          <a:xfrm>
            <a:off x="6884885" y="3654025"/>
            <a:ext cx="1386994" cy="7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65041" y="5814265"/>
            <a:ext cx="56821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0" u="sng" dirty="0" smtClean="0"/>
              <a:t>Citation</a:t>
            </a:r>
            <a:r>
              <a:rPr lang="en-US" b="0" dirty="0" smtClean="0"/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/>
              <a:t>Catalan </a:t>
            </a:r>
            <a:r>
              <a:rPr lang="en-US" i="1" dirty="0"/>
              <a:t>Seismic Network. International Federation of Digital Seismograph Networks. Other/Seismic Network: </a:t>
            </a:r>
            <a:r>
              <a:rPr lang="en-US" i="1" dirty="0" err="1"/>
              <a:t>doi</a:t>
            </a:r>
            <a:r>
              <a:rPr lang="en-US" i="1" dirty="0"/>
              <a:t>: 10.7914/SN/CA.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961710" y="5499230"/>
            <a:ext cx="2812693" cy="349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www.icgc.cat/en/xarxasismica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80780" y="1000"/>
            <a:ext cx="360363" cy="360363"/>
          </a:xfrm>
        </p:spPr>
        <p:txBody>
          <a:bodyPr/>
          <a:lstStyle/>
          <a:p>
            <a:pPr>
              <a:defRPr/>
            </a:pPr>
            <a:fld id="{10CD4D44-F386-42B3-9B33-AA8E3462A0C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EPOS – ORFEUS Seismology Workshop		25-27 October 2017, Lisbon, Portugal</a:t>
            </a:r>
            <a:endParaRPr lang="en-US" dirty="0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8844915" y="38540"/>
            <a:ext cx="269875" cy="2698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60000"/>
              </a:lnSpc>
              <a:spcBef>
                <a:spcPct val="20000"/>
              </a:spcBef>
              <a:spcAft>
                <a:spcPct val="5000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49E887-1CFF-4B5E-B4A1-700201596ABF}" type="slidenum">
              <a:rPr lang="es-ES" smtClean="0"/>
              <a:t>9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5635" y="-27384"/>
            <a:ext cx="2273379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/>
              <a:t>Catalan </a:t>
            </a:r>
            <a:r>
              <a:rPr lang="en-US" sz="1400" dirty="0" smtClean="0"/>
              <a:t>seismic</a:t>
            </a:r>
            <a:r>
              <a:rPr lang="ca-ES" sz="1400" dirty="0" smtClean="0"/>
              <a:t> network</a:t>
            </a:r>
            <a:endParaRPr lang="ca-ES" sz="1400" dirty="0"/>
          </a:p>
        </p:txBody>
      </p:sp>
      <p:pic>
        <p:nvPicPr>
          <p:cNvPr id="23554" name="Picture 2" descr="Casablanca Oil Field Plat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4371" r="10012" b="7419"/>
          <a:stretch/>
        </p:blipFill>
        <p:spPr bwMode="auto">
          <a:xfrm>
            <a:off x="279872" y="503675"/>
            <a:ext cx="3527043" cy="27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OBS 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550709"/>
            <a:ext cx="3527043" cy="265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20050802 t (0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5" y="550709"/>
            <a:ext cx="1992319" cy="266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/>
          <a:stretch>
            <a:fillRect/>
          </a:stretch>
        </p:blipFill>
        <p:spPr bwMode="auto">
          <a:xfrm>
            <a:off x="278260" y="3703445"/>
            <a:ext cx="3528655" cy="265529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89004" y="3814814"/>
            <a:ext cx="4513466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en-US" b="0" dirty="0" smtClean="0"/>
              <a:t>Permanent cabled OBS installed in 2005 in collaboration with </a:t>
            </a:r>
            <a:r>
              <a:rPr lang="en-US" b="0" dirty="0" err="1" smtClean="0"/>
              <a:t>Repsol</a:t>
            </a:r>
            <a:r>
              <a:rPr lang="en-US" b="0" dirty="0" smtClean="0"/>
              <a:t> and </a:t>
            </a:r>
            <a:r>
              <a:rPr lang="en-US" b="0" dirty="0" err="1" smtClean="0"/>
              <a:t>Ebre</a:t>
            </a:r>
            <a:r>
              <a:rPr lang="en-US" b="0" dirty="0" smtClean="0"/>
              <a:t> Observatory.</a:t>
            </a:r>
          </a:p>
          <a:p>
            <a:pPr algn="l"/>
            <a:r>
              <a:rPr lang="en-US" b="0" dirty="0" smtClean="0"/>
              <a:t>- Continuous real-time data transmission (VSAT).</a:t>
            </a:r>
          </a:p>
          <a:p>
            <a:pPr algn="l"/>
            <a:r>
              <a:rPr lang="en-US" b="0" dirty="0" smtClean="0"/>
              <a:t>- Damaged early 2015 and now on process of purchasing a new instrument to replace it.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62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_4_3">
  <a:themeElements>
    <a:clrScheme name="ICG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49F22"/>
      </a:accent1>
      <a:accent2>
        <a:srgbClr val="F9C67B"/>
      </a:accent2>
      <a:accent3>
        <a:srgbClr val="D4820A"/>
      </a:accent3>
      <a:accent4>
        <a:srgbClr val="FFDD00"/>
      </a:accent4>
      <a:accent5>
        <a:srgbClr val="FFEC79"/>
      </a:accent5>
      <a:accent6>
        <a:srgbClr val="DABB00"/>
      </a:accent6>
      <a:hlink>
        <a:srgbClr val="F49F22"/>
      </a:hlink>
      <a:folHlink>
        <a:srgbClr val="F49F22"/>
      </a:folHlink>
    </a:clrScheme>
    <a:fontScheme name="presentacio_2009">
      <a:majorFont>
        <a:latin typeface="Helvetica Bold*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just" defTabSz="914400" rtl="0" eaLnBrk="1" fontAlgn="base" latinLnBrk="0" hangingPunct="1">
          <a:lnSpc>
            <a:spcPct val="160000"/>
          </a:lnSpc>
          <a:spcBef>
            <a:spcPct val="20000"/>
          </a:spcBef>
          <a:spcAft>
            <a:spcPct val="50000"/>
          </a:spcAft>
          <a:buClrTx/>
          <a:buSzTx/>
          <a:buFontTx/>
          <a:buNone/>
          <a:tabLst/>
          <a:defRPr kumimoji="0" lang="es-ES_tradnl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just" defTabSz="914400" rtl="0" eaLnBrk="1" fontAlgn="base" latinLnBrk="0" hangingPunct="1">
          <a:lnSpc>
            <a:spcPct val="160000"/>
          </a:lnSpc>
          <a:spcBef>
            <a:spcPct val="20000"/>
          </a:spcBef>
          <a:spcAft>
            <a:spcPct val="50000"/>
          </a:spcAft>
          <a:buClrTx/>
          <a:buSzTx/>
          <a:buFontTx/>
          <a:buNone/>
          <a:tabLst/>
          <a:defRPr kumimoji="0" lang="es-ES_tradnl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20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20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20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20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presentacio_4_3</Template>
  <TotalTime>1237</TotalTime>
  <Words>483</Words>
  <Application>Microsoft Office PowerPoint</Application>
  <PresentationFormat>Presentación en pantalla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presentacio_4_3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Frontera, Tanit</dc:creator>
  <cp:lastModifiedBy>Jara Salvador, Jose Antonio</cp:lastModifiedBy>
  <cp:revision>62</cp:revision>
  <cp:lastPrinted>2000-02-16T14:32:28Z</cp:lastPrinted>
  <dcterms:created xsi:type="dcterms:W3CDTF">2017-01-20T09:13:32Z</dcterms:created>
  <dcterms:modified xsi:type="dcterms:W3CDTF">2017-10-24T10:27:38Z</dcterms:modified>
</cp:coreProperties>
</file>