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eg" ContentType="image/jpeg"/>
  <Override PartName="/ppt/media/image4.jpeg" ContentType="image/jpeg"/>
  <Override PartName="/ppt/notesSlides/notesSlide5.xml" ContentType="application/vnd.openxmlformats-officedocument.presentationml.notesSlide+xml"/>
  <Override PartName="/ppt/media/image5.jpeg" ContentType="image/jpeg"/>
  <Override PartName="/ppt/media/image6.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ph type="sldImg"/>
          </p:nvPr>
        </p:nvSpPr>
        <p:spPr>
          <a:xfrm>
            <a:off x="1143000" y="685800"/>
            <a:ext cx="4572000" cy="3429000"/>
          </a:xfrm>
          <a:prstGeom prst="rect">
            <a:avLst/>
          </a:prstGeom>
        </p:spPr>
        <p:txBody>
          <a:bodyPr/>
          <a:lstStyle/>
          <a:p>
            <a:pPr/>
          </a:p>
        </p:txBody>
      </p:sp>
      <p:sp>
        <p:nvSpPr>
          <p:cNvPr id="177" name="Shape 17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EFEHR forms the hazard and risk pillar of the Thematic Core Services (TCS) for Seismology in the European Plate Observing System (EPOS).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lnSpc>
                <a:spcPct val="117999"/>
              </a:lnSpc>
            </a:pPr>
            <a:r>
              <a:t>Main areas of development include the web-interface and data visualisation. </a:t>
            </a:r>
          </a:p>
          <a:p>
            <a:pPr>
              <a:lnSpc>
                <a:spcPct val="117999"/>
              </a:lnSpc>
            </a:pPr>
            <a:r>
              <a:t>The work on the EFEHR portal upgrade has started with investigations into available technology/software to improve the user interface / user experience.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p>
            <a:pPr>
              <a:lnSpc>
                <a:spcPct val="117999"/>
              </a:lnSpc>
            </a:pPr>
            <a:r>
              <a:t>with this i would like to thank you, and wish you a very successful project!</a:t>
            </a:r>
          </a:p>
          <a:p>
            <a:pPr>
              <a:lnSpc>
                <a:spcPct val="117999"/>
              </a:lnSpc>
            </a:pPr>
            <a:r>
              <a:t>Thank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EFEHR will integrate at a technical and scientifically level with five other specialised nodes that provides data and products: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marL="271638" indent="-271638">
              <a:buSzPct val="75000"/>
              <a:buChar char="•"/>
            </a:pPr>
            <a:r>
              <a:t>Enable national and local hazard and risk assessment by providing access to the software, data, models and expertise requited for contemporary hazard and risk assessment.</a:t>
            </a:r>
          </a:p>
          <a:p>
            <a:pPr marL="271638" indent="-271638">
              <a:buSzPct val="75000"/>
              <a:buChar char="•"/>
            </a:pPr>
            <a:r>
              <a:t>Maintain, review and enhance collections of seismogenic source models, harmonised datasets (earthquake catalogues, active faults) for assessment of seismic hazard, collection of national hazard models for Europe.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As i sad before, currently we provide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lvl1pPr>
              <a:lnSpc>
                <a:spcPct val="117999"/>
              </a:lnSpc>
            </a:lvl1pPr>
          </a:lstStyle>
          <a:p>
            <a:pPr/>
            <a:r>
              <a:t>EFEHR’s architecture as designed within NERA project covers the main elements and data for seismic hazard &amp; risk assessment: hazard, exposure, vulnerability and risk. Today, the web-platform provides access only to seismic hazard products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There are several web services implemented to enable the access of hazard maps, hazard curves, spectra and other hazard results. </a:t>
            </a:r>
          </a:p>
          <a:p>
            <a:pPr/>
            <a:r>
              <a:t>The web-services for hazard maps are based on Restful API , the visualisation is OGC compliant and implementing a WebMap Server</a:t>
            </a:r>
          </a:p>
          <a:p>
            <a:pPr/>
            <a:r>
              <a:t>The metadata is based on simple metadata for discovery, however not OGC compliant </a:t>
            </a:r>
          </a:p>
          <a:p>
            <a:pPr/>
          </a:p>
          <a:p>
            <a:pP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In a similar way, the web services for Hazard Curves and Spectra use the REST API for data discovery and retrieval services;</a:t>
            </a:r>
          </a:p>
          <a:p>
            <a:pPr/>
            <a:r>
              <a:t>once discovered and selected the results can be obtained in various file formats including NRML - natural hazards f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Additional products, such as harmonised catalogues, seimogenic sources, input for hazard calculation are provided by direct link for download.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lvl1pPr>
              <a:lnSpc>
                <a:spcPct val="117999"/>
              </a:lnSpc>
            </a:lvl1pPr>
          </a:lstStyle>
          <a:p>
            <a:pPr/>
            <a:r>
              <a:t>From the technical point of view, the integration with IPOS ICS and TCS will continue with a focus on metadata harmonisation, which is planned this fall in September….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eg"/><Relationship Id="rId4" Type="http://schemas.openxmlformats.org/officeDocument/2006/relationships/image" Target="../media/image4.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6" name="–Johnny Appleseed"/>
          <p:cNvSpPr txBox="1"/>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7" name="“Type a quote here.”"/>
          <p:cNvSpPr txBox="1"/>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5"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20" name="Title Text"/>
          <p:cNvSpPr txBox="1"/>
          <p:nvPr>
            <p:ph type="title"/>
          </p:nvPr>
        </p:nvSpPr>
        <p:spPr>
          <a:xfrm>
            <a:off x="1270000" y="1638300"/>
            <a:ext cx="10464800" cy="3302000"/>
          </a:xfrm>
          <a:prstGeom prst="rect">
            <a:avLst/>
          </a:prstGeom>
        </p:spPr>
        <p:txBody>
          <a:bodyPr anchor="b"/>
          <a:lstStyle/>
          <a:p>
            <a:pPr/>
            <a:r>
              <a:t>Title Text</a:t>
            </a:r>
          </a:p>
        </p:txBody>
      </p:sp>
      <p:sp>
        <p:nvSpPr>
          <p:cNvPr id="121"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pic>
        <p:nvPicPr>
          <p:cNvPr id="122" name="image2.png" descr="image2.png"/>
          <p:cNvPicPr>
            <a:picLocks noChangeAspect="1"/>
          </p:cNvPicPr>
          <p:nvPr/>
        </p:nvPicPr>
        <p:blipFill>
          <a:blip r:embed="rId2">
            <a:extLst/>
          </a:blip>
          <a:stretch>
            <a:fillRect/>
          </a:stretch>
        </p:blipFill>
        <p:spPr>
          <a:xfrm>
            <a:off x="3484576" y="9251805"/>
            <a:ext cx="1218658" cy="521386"/>
          </a:xfrm>
          <a:prstGeom prst="rect">
            <a:avLst/>
          </a:prstGeom>
          <a:ln w="12700">
            <a:miter lim="400000"/>
          </a:ln>
        </p:spPr>
      </p:pic>
      <p:pic>
        <p:nvPicPr>
          <p:cNvPr id="123" name="image1.jpeg" descr="image1.jpeg"/>
          <p:cNvPicPr>
            <a:picLocks noChangeAspect="1"/>
          </p:cNvPicPr>
          <p:nvPr/>
        </p:nvPicPr>
        <p:blipFill>
          <a:blip r:embed="rId3">
            <a:extLst/>
          </a:blip>
          <a:srcRect l="12326" t="32235" r="9868" b="32235"/>
          <a:stretch>
            <a:fillRect/>
          </a:stretch>
        </p:blipFill>
        <p:spPr>
          <a:xfrm>
            <a:off x="-1" y="9251805"/>
            <a:ext cx="2706519" cy="482034"/>
          </a:xfrm>
          <a:prstGeom prst="rect">
            <a:avLst/>
          </a:prstGeom>
          <a:ln w="12700">
            <a:miter lim="400000"/>
          </a:ln>
        </p:spPr>
      </p:pic>
      <p:pic>
        <p:nvPicPr>
          <p:cNvPr id="124" name="image3.png" descr="image3.png"/>
          <p:cNvPicPr>
            <a:picLocks noChangeAspect="1"/>
          </p:cNvPicPr>
          <p:nvPr/>
        </p:nvPicPr>
        <p:blipFill>
          <a:blip r:embed="rId4">
            <a:extLst/>
          </a:blip>
          <a:stretch>
            <a:fillRect/>
          </a:stretch>
        </p:blipFill>
        <p:spPr>
          <a:xfrm>
            <a:off x="5481123" y="9075473"/>
            <a:ext cx="2042554" cy="678129"/>
          </a:xfrm>
          <a:prstGeom prst="rect">
            <a:avLst/>
          </a:prstGeom>
          <a:ln w="12700">
            <a:miter lim="400000"/>
          </a:ln>
        </p:spPr>
      </p:pic>
      <p:sp>
        <p:nvSpPr>
          <p:cNvPr id="125" name="ORFEUS Workshop. Open EPOS Seismology Meeting.…"/>
          <p:cNvSpPr txBox="1"/>
          <p:nvPr/>
        </p:nvSpPr>
        <p:spPr>
          <a:xfrm>
            <a:off x="7913382" y="9147836"/>
            <a:ext cx="5091418"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1400">
                <a:solidFill>
                  <a:srgbClr val="53585F"/>
                </a:solidFill>
              </a:defRPr>
            </a:pPr>
            <a:r>
              <a:t>ORFEUS Workshop. Open EPOS Seismology Meeting.</a:t>
            </a:r>
          </a:p>
          <a:p>
            <a:pPr>
              <a:defRPr i="1" sz="1400">
                <a:solidFill>
                  <a:srgbClr val="53585F"/>
                </a:solidFill>
              </a:defRPr>
            </a:pPr>
            <a:r>
              <a:t>EMSC General Assembly. 25 – 27 Oct 2017, Lisbon.</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3" name="Title Text"/>
          <p:cNvSpPr txBox="1"/>
          <p:nvPr>
            <p:ph type="title"/>
          </p:nvPr>
        </p:nvSpPr>
        <p:spPr>
          <a:prstGeom prst="rect">
            <a:avLst/>
          </a:prstGeom>
        </p:spPr>
        <p:txBody>
          <a:bodyPr/>
          <a:lstStyle/>
          <a:p>
            <a:pPr/>
            <a:r>
              <a:t>Title Text</a:t>
            </a:r>
          </a:p>
        </p:txBody>
      </p:sp>
      <p:sp>
        <p:nvSpPr>
          <p:cNvPr id="13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5" name="Rectangle"/>
          <p:cNvSpPr/>
          <p:nvPr/>
        </p:nvSpPr>
        <p:spPr>
          <a:xfrm>
            <a:off x="1336270" y="9344604"/>
            <a:ext cx="11668531" cy="408997"/>
          </a:xfrm>
          <a:prstGeom prst="rect">
            <a:avLst/>
          </a:prstGeom>
          <a:solidFill>
            <a:schemeClr val="accent5">
              <a:hueOff val="-444211"/>
              <a:satOff val="-14915"/>
              <a:lumOff val="22857"/>
            </a:schemeClr>
          </a:solidFill>
          <a:ln w="12700">
            <a:miter lim="400000"/>
          </a:ln>
        </p:spPr>
        <p:txBody>
          <a:bodyPr lIns="50800" tIns="50800" rIns="50800" bIns="50800" anchor="ctr"/>
          <a:lstStyle/>
          <a:p>
            <a:pPr>
              <a:defRPr sz="2400">
                <a:solidFill>
                  <a:srgbClr val="FFFFFF"/>
                </a:solidFill>
              </a:defRPr>
            </a:pPr>
          </a:p>
        </p:txBody>
      </p:sp>
      <p:sp>
        <p:nvSpPr>
          <p:cNvPr id="136" name="ORFEUS Workshop. Open EPOS Seismology Meeting.…"/>
          <p:cNvSpPr txBox="1"/>
          <p:nvPr/>
        </p:nvSpPr>
        <p:spPr>
          <a:xfrm>
            <a:off x="8040096" y="9282402"/>
            <a:ext cx="447804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1400">
                <a:solidFill>
                  <a:srgbClr val="FFFFFF"/>
                </a:solidFill>
              </a:defRPr>
            </a:pPr>
            <a:r>
              <a:t>ORFEUS Workshop. Open EPOS Seismology Meeting.</a:t>
            </a:r>
          </a:p>
          <a:p>
            <a:pPr>
              <a:defRPr i="1" sz="1400">
                <a:solidFill>
                  <a:srgbClr val="FFFFFF"/>
                </a:solidFill>
              </a:defRPr>
            </a:pPr>
            <a:r>
              <a:t>EMSC General Assembly. 25 – 27 Oct 2017, Lisbon.</a:t>
            </a:r>
          </a:p>
        </p:txBody>
      </p:sp>
      <p:pic>
        <p:nvPicPr>
          <p:cNvPr id="137" name="image3.png" descr="image3.png"/>
          <p:cNvPicPr>
            <a:picLocks noChangeAspect="1"/>
          </p:cNvPicPr>
          <p:nvPr/>
        </p:nvPicPr>
        <p:blipFill>
          <a:blip r:embed="rId2">
            <a:extLst/>
          </a:blip>
          <a:stretch>
            <a:fillRect/>
          </a:stretch>
        </p:blipFill>
        <p:spPr>
          <a:xfrm>
            <a:off x="-3772" y="9220200"/>
            <a:ext cx="1319940" cy="533400"/>
          </a:xfrm>
          <a:prstGeom prst="rect">
            <a:avLst/>
          </a:prstGeom>
          <a:ln w="12700">
            <a:miter lim="400000"/>
          </a:ln>
        </p:spPr>
      </p:pic>
      <p:sp>
        <p:nvSpPr>
          <p:cNvPr id="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45" name="Title Text"/>
          <p:cNvSpPr txBox="1"/>
          <p:nvPr>
            <p:ph type="title"/>
          </p:nvPr>
        </p:nvSpPr>
        <p:spPr>
          <a:prstGeom prst="rect">
            <a:avLst/>
          </a:prstGeom>
        </p:spPr>
        <p:txBody>
          <a:bodyPr/>
          <a:lstStyle>
            <a:lvl1pPr>
              <a:defRPr>
                <a:latin typeface="Palatino Linotype"/>
                <a:ea typeface="Palatino Linotype"/>
                <a:cs typeface="Palatino Linotype"/>
                <a:sym typeface="Palatino Linotype"/>
              </a:defRPr>
            </a:lvl1pPr>
          </a:lstStyle>
          <a:p>
            <a:pPr/>
            <a:r>
              <a:t>Title Text</a:t>
            </a:r>
          </a:p>
        </p:txBody>
      </p:sp>
      <p:sp>
        <p:nvSpPr>
          <p:cNvPr id="146" name="Body Level One…"/>
          <p:cNvSpPr txBox="1"/>
          <p:nvPr>
            <p:ph type="body" idx="1"/>
          </p:nvPr>
        </p:nvSpPr>
        <p:spPr>
          <a:prstGeom prst="rect">
            <a:avLst/>
          </a:prstGeom>
        </p:spPr>
        <p:txBody>
          <a:bodyPr/>
          <a:lstStyle>
            <a:lvl1pPr>
              <a:defRPr>
                <a:latin typeface="Palatino Linotype"/>
                <a:ea typeface="Palatino Linotype"/>
                <a:cs typeface="Palatino Linotype"/>
                <a:sym typeface="Palatino Linotype"/>
              </a:defRPr>
            </a:lvl1pPr>
            <a:lvl2pPr>
              <a:defRPr>
                <a:latin typeface="Palatino Linotype"/>
                <a:ea typeface="Palatino Linotype"/>
                <a:cs typeface="Palatino Linotype"/>
                <a:sym typeface="Palatino Linotype"/>
              </a:defRPr>
            </a:lvl2pPr>
            <a:lvl3pPr>
              <a:defRPr>
                <a:latin typeface="Palatino Linotype"/>
                <a:ea typeface="Palatino Linotype"/>
                <a:cs typeface="Palatino Linotype"/>
                <a:sym typeface="Palatino Linotype"/>
              </a:defRPr>
            </a:lvl3pPr>
            <a:lvl4pPr>
              <a:defRPr>
                <a:latin typeface="Palatino Linotype"/>
                <a:ea typeface="Palatino Linotype"/>
                <a:cs typeface="Palatino Linotype"/>
                <a:sym typeface="Palatino Linotype"/>
              </a:defRPr>
            </a:lvl4pPr>
            <a:lvl5pPr>
              <a:defRPr>
                <a:latin typeface="Palatino Linotype"/>
                <a:ea typeface="Palatino Linotype"/>
                <a:cs typeface="Palatino Linotype"/>
                <a:sym typeface="Palatino Linotype"/>
              </a:defRPr>
            </a:lvl5pPr>
          </a:lstStyle>
          <a:p>
            <a:pPr/>
            <a:r>
              <a:t>Body Level One</a:t>
            </a:r>
          </a:p>
          <a:p>
            <a:pPr lvl="1"/>
            <a:r>
              <a:t>Body Level Two</a:t>
            </a:r>
          </a:p>
          <a:p>
            <a:pPr lvl="2"/>
            <a:r>
              <a:t>Body Level Three</a:t>
            </a:r>
          </a:p>
          <a:p>
            <a:pPr lvl="3"/>
            <a:r>
              <a:t>Body Level Four</a:t>
            </a:r>
          </a:p>
          <a:p>
            <a:pPr lvl="4"/>
            <a:r>
              <a:t>Body Level Five</a:t>
            </a:r>
          </a:p>
        </p:txBody>
      </p:sp>
      <p:pic>
        <p:nvPicPr>
          <p:cNvPr id="147" name="image2.png" descr="image2.png"/>
          <p:cNvPicPr>
            <a:picLocks noChangeAspect="1"/>
          </p:cNvPicPr>
          <p:nvPr/>
        </p:nvPicPr>
        <p:blipFill>
          <a:blip r:embed="rId2">
            <a:extLst/>
          </a:blip>
          <a:stretch>
            <a:fillRect/>
          </a:stretch>
        </p:blipFill>
        <p:spPr>
          <a:xfrm>
            <a:off x="0" y="9344604"/>
            <a:ext cx="602870" cy="408997"/>
          </a:xfrm>
          <a:prstGeom prst="rect">
            <a:avLst/>
          </a:prstGeom>
          <a:ln w="12700">
            <a:miter lim="400000"/>
          </a:ln>
        </p:spPr>
      </p:pic>
      <p:sp>
        <p:nvSpPr>
          <p:cNvPr id="148" name="Rectangle"/>
          <p:cNvSpPr/>
          <p:nvPr/>
        </p:nvSpPr>
        <p:spPr>
          <a:xfrm>
            <a:off x="602869" y="9344604"/>
            <a:ext cx="12401932" cy="408997"/>
          </a:xfrm>
          <a:prstGeom prst="rect">
            <a:avLst/>
          </a:prstGeom>
          <a:solidFill>
            <a:schemeClr val="accent5">
              <a:hueOff val="-444211"/>
              <a:satOff val="-14915"/>
              <a:lumOff val="22857"/>
            </a:schemeClr>
          </a:solidFill>
          <a:ln w="12700">
            <a:miter lim="400000"/>
          </a:ln>
        </p:spPr>
        <p:txBody>
          <a:bodyPr lIns="50800" tIns="50800" rIns="50800" bIns="50800" anchor="ctr"/>
          <a:lstStyle/>
          <a:p>
            <a:pPr>
              <a:defRPr sz="2400">
                <a:solidFill>
                  <a:srgbClr val="FFFFFF"/>
                </a:solidFill>
              </a:defRPr>
            </a:pPr>
          </a:p>
        </p:txBody>
      </p:sp>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56" name="Title Text"/>
          <p:cNvSpPr txBox="1"/>
          <p:nvPr>
            <p:ph type="title"/>
          </p:nvPr>
        </p:nvSpPr>
        <p:spPr>
          <a:prstGeom prst="rect">
            <a:avLst/>
          </a:prstGeom>
        </p:spPr>
        <p:txBody>
          <a:bodyPr/>
          <a:lstStyle/>
          <a:p>
            <a:pPr/>
            <a:r>
              <a:t>Title Text</a:t>
            </a:r>
          </a:p>
        </p:txBody>
      </p:sp>
      <p:sp>
        <p:nvSpPr>
          <p:cNvPr id="1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8" name="Rectangle"/>
          <p:cNvSpPr txBox="1"/>
          <p:nvPr/>
        </p:nvSpPr>
        <p:spPr>
          <a:xfrm>
            <a:off x="1336271" y="9344604"/>
            <a:ext cx="11668530" cy="408996"/>
          </a:xfrm>
          <a:prstGeom prst="rect">
            <a:avLst/>
          </a:prstGeom>
          <a:solidFill>
            <a:schemeClr val="accent5">
              <a:hueOff val="-444211"/>
              <a:satOff val="-14915"/>
              <a:lumOff val="22857"/>
            </a:schemeClr>
          </a:solidFill>
          <a:ln w="12700">
            <a:miter lim="400000"/>
          </a:ln>
        </p:spPr>
        <p:txBody>
          <a:bodyPr lIns="50800" tIns="50800" rIns="50800" bIns="50800" anchor="b">
            <a:normAutofit fontScale="100000" lnSpcReduction="0"/>
          </a:bodyPr>
          <a:lstStyle/>
          <a:p>
            <a:pPr algn="r">
              <a:defRPr sz="1200">
                <a:solidFill>
                  <a:srgbClr val="FFFFFF"/>
                </a:solidFill>
                <a:latin typeface="Palatino Linotype"/>
                <a:ea typeface="Palatino Linotype"/>
                <a:cs typeface="Palatino Linotype"/>
                <a:sym typeface="Palatino Linotype"/>
              </a:defRPr>
            </a:pPr>
          </a:p>
        </p:txBody>
      </p:sp>
      <p:pic>
        <p:nvPicPr>
          <p:cNvPr id="159" name="image3.png" descr="image3.png"/>
          <p:cNvPicPr>
            <a:picLocks noChangeAspect="1"/>
          </p:cNvPicPr>
          <p:nvPr/>
        </p:nvPicPr>
        <p:blipFill>
          <a:blip r:embed="rId2">
            <a:extLst/>
          </a:blip>
          <a:stretch>
            <a:fillRect/>
          </a:stretch>
        </p:blipFill>
        <p:spPr>
          <a:xfrm>
            <a:off x="-1" y="9202003"/>
            <a:ext cx="1336272" cy="540001"/>
          </a:xfrm>
          <a:prstGeom prst="rect">
            <a:avLst/>
          </a:prstGeom>
          <a:ln w="12700">
            <a:miter lim="400000"/>
          </a:ln>
        </p:spPr>
      </p:pic>
      <p:sp>
        <p:nvSpPr>
          <p:cNvPr id="160" name="ORFEUS Workshop. Open EPOS Seismology Meeting.…"/>
          <p:cNvSpPr txBox="1"/>
          <p:nvPr/>
        </p:nvSpPr>
        <p:spPr>
          <a:xfrm>
            <a:off x="8040096" y="9282402"/>
            <a:ext cx="447804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1400">
                <a:solidFill>
                  <a:srgbClr val="FFFFFF"/>
                </a:solidFill>
              </a:defRPr>
            </a:pPr>
            <a:r>
              <a:t>ORFEUS Workshop. Open EPOS Seismology Meeting.</a:t>
            </a:r>
          </a:p>
          <a:p>
            <a:pPr>
              <a:defRPr i="1" sz="1400">
                <a:solidFill>
                  <a:srgbClr val="FFFFFF"/>
                </a:solidFill>
              </a:defRPr>
            </a:pPr>
            <a:r>
              <a:t>EMSC General Assembly. 25 – 27 Oct 2017, Lisbon.</a:t>
            </a:r>
          </a:p>
        </p:txBody>
      </p:sp>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68" name="Title Text"/>
          <p:cNvSpPr txBox="1"/>
          <p:nvPr>
            <p:ph type="title"/>
          </p:nvPr>
        </p:nvSpPr>
        <p:spPr>
          <a:xfrm>
            <a:off x="1270000" y="1638300"/>
            <a:ext cx="10464800" cy="3302000"/>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169"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atin typeface="Helvetica Neue"/>
                <a:ea typeface="Helvetica Neue"/>
                <a:cs typeface="Helvetica Neue"/>
                <a:sym typeface="Helvetica Neue"/>
              </a:defRPr>
            </a:lvl1pPr>
            <a:lvl2pPr marL="0" indent="0" algn="ctr">
              <a:spcBef>
                <a:spcPts val="0"/>
              </a:spcBef>
              <a:buSzTx/>
              <a:buNone/>
              <a:defRPr sz="3700">
                <a:latin typeface="Helvetica Neue"/>
                <a:ea typeface="Helvetica Neue"/>
                <a:cs typeface="Helvetica Neue"/>
                <a:sym typeface="Helvetica Neue"/>
              </a:defRPr>
            </a:lvl2pPr>
            <a:lvl3pPr marL="0" indent="0" algn="ctr">
              <a:spcBef>
                <a:spcPts val="0"/>
              </a:spcBef>
              <a:buSzTx/>
              <a:buNone/>
              <a:defRPr sz="3700">
                <a:latin typeface="Helvetica Neue"/>
                <a:ea typeface="Helvetica Neue"/>
                <a:cs typeface="Helvetica Neue"/>
                <a:sym typeface="Helvetica Neue"/>
              </a:defRPr>
            </a:lvl3pPr>
            <a:lvl4pPr marL="0" indent="0" algn="ctr">
              <a:spcBef>
                <a:spcPts val="0"/>
              </a:spcBef>
              <a:buSzTx/>
              <a:buNone/>
              <a:defRPr sz="3700">
                <a:latin typeface="Helvetica Neue"/>
                <a:ea typeface="Helvetica Neue"/>
                <a:cs typeface="Helvetica Neue"/>
                <a:sym typeface="Helvetica Neue"/>
              </a:defRPr>
            </a:lvl4pPr>
            <a:lvl5pPr marL="0" indent="0" algn="ctr">
              <a:spcBef>
                <a:spcPts val="0"/>
              </a:spcBef>
              <a:buSzTx/>
              <a:buNone/>
              <a:defRPr sz="37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6328884" y="9296400"/>
            <a:ext cx="340259" cy="324306"/>
          </a:xfrm>
          <a:prstGeom prst="rect">
            <a:avLst/>
          </a:prstGeom>
        </p:spPr>
        <p:txBody>
          <a:bodyPr/>
          <a:lstStyle>
            <a:lvl1pPr>
              <a:defRPr sz="16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lvl1pPr>
              <a:defRPr>
                <a:latin typeface="Palatino Linotype"/>
                <a:ea typeface="Palatino Linotype"/>
                <a:cs typeface="Palatino Linotype"/>
                <a:sym typeface="Palatino Linotype"/>
              </a:defRPr>
            </a:lvl1pPr>
          </a:lstStyle>
          <a:p>
            <a:pPr/>
            <a:r>
              <a:t>Title Text</a:t>
            </a:r>
          </a:p>
        </p:txBody>
      </p:sp>
      <p:sp>
        <p:nvSpPr>
          <p:cNvPr id="57" name="Body Level One…"/>
          <p:cNvSpPr txBox="1"/>
          <p:nvPr>
            <p:ph type="body" idx="1"/>
          </p:nvPr>
        </p:nvSpPr>
        <p:spPr>
          <a:prstGeom prst="rect">
            <a:avLst/>
          </a:prstGeom>
        </p:spPr>
        <p:txBody>
          <a:bodyPr/>
          <a:lstStyle>
            <a:lvl1pPr>
              <a:defRPr>
                <a:latin typeface="Palatino Linotype"/>
                <a:ea typeface="Palatino Linotype"/>
                <a:cs typeface="Palatino Linotype"/>
                <a:sym typeface="Palatino Linotype"/>
              </a:defRPr>
            </a:lvl1pPr>
            <a:lvl2pPr>
              <a:defRPr>
                <a:latin typeface="Palatino Linotype"/>
                <a:ea typeface="Palatino Linotype"/>
                <a:cs typeface="Palatino Linotype"/>
                <a:sym typeface="Palatino Linotype"/>
              </a:defRPr>
            </a:lvl2pPr>
            <a:lvl3pPr>
              <a:defRPr>
                <a:latin typeface="Palatino Linotype"/>
                <a:ea typeface="Palatino Linotype"/>
                <a:cs typeface="Palatino Linotype"/>
                <a:sym typeface="Palatino Linotype"/>
              </a:defRPr>
            </a:lvl3pPr>
            <a:lvl4pPr>
              <a:defRPr>
                <a:latin typeface="Palatino Linotype"/>
                <a:ea typeface="Palatino Linotype"/>
                <a:cs typeface="Palatino Linotype"/>
                <a:sym typeface="Palatino Linotype"/>
              </a:defRPr>
            </a:lvl4pPr>
            <a:lvl5pPr>
              <a:defRPr>
                <a:latin typeface="Palatino Linotype"/>
                <a:ea typeface="Palatino Linotype"/>
                <a:cs typeface="Palatino Linotype"/>
                <a:sym typeface="Palatino Linotype"/>
              </a:defRPr>
            </a:lvl5pPr>
          </a:lstStyle>
          <a:p>
            <a:pPr/>
            <a:r>
              <a:t>Body Level One</a:t>
            </a:r>
          </a:p>
          <a:p>
            <a:pPr lvl="1"/>
            <a:r>
              <a:t>Body Level Two</a:t>
            </a:r>
          </a:p>
          <a:p>
            <a:pPr lvl="2"/>
            <a:r>
              <a:t>Body Level Three</a:t>
            </a:r>
          </a:p>
          <a:p>
            <a:pPr lvl="3"/>
            <a:r>
              <a:t>Body Level Four</a:t>
            </a:r>
          </a:p>
          <a:p>
            <a:pPr lvl="4"/>
            <a:r>
              <a:t>Body Level Five</a:t>
            </a:r>
          </a:p>
        </p:txBody>
      </p:sp>
      <p:sp>
        <p:nvSpPr>
          <p:cNvPr id="58" name="Rectangle"/>
          <p:cNvSpPr/>
          <p:nvPr/>
        </p:nvSpPr>
        <p:spPr>
          <a:xfrm>
            <a:off x="1336270" y="9344604"/>
            <a:ext cx="11668531" cy="408997"/>
          </a:xfrm>
          <a:prstGeom prst="rect">
            <a:avLst/>
          </a:prstGeom>
          <a:solidFill>
            <a:schemeClr val="accent5">
              <a:hueOff val="-444211"/>
              <a:satOff val="-14915"/>
              <a:lumOff val="22857"/>
            </a:schemeClr>
          </a:solidFill>
          <a:ln w="12700">
            <a:miter lim="400000"/>
          </a:ln>
        </p:spPr>
        <p:txBody>
          <a:bodyPr lIns="50800" tIns="50800" rIns="50800" bIns="50800" anchor="ctr"/>
          <a:lstStyle/>
          <a:p>
            <a:pPr>
              <a:defRPr sz="2400">
                <a:solidFill>
                  <a:srgbClr val="FFFFFF"/>
                </a:solidFill>
              </a:defRPr>
            </a:pPr>
          </a:p>
        </p:txBody>
      </p:sp>
      <p:sp>
        <p:nvSpPr>
          <p:cNvPr id="59" name="ORFEUS Workshop. Open EPOS Seismology Meeting.…"/>
          <p:cNvSpPr txBox="1"/>
          <p:nvPr/>
        </p:nvSpPr>
        <p:spPr>
          <a:xfrm>
            <a:off x="8040096" y="9282402"/>
            <a:ext cx="447804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1400">
                <a:solidFill>
                  <a:srgbClr val="FFFFFF"/>
                </a:solidFill>
              </a:defRPr>
            </a:pPr>
            <a:r>
              <a:t>ORFEUS Workshop. Open EPOS Seismology Meeting.</a:t>
            </a:r>
          </a:p>
          <a:p>
            <a:pPr>
              <a:defRPr i="1" sz="1400">
                <a:solidFill>
                  <a:srgbClr val="FFFFFF"/>
                </a:solidFill>
              </a:defRPr>
            </a:pPr>
            <a:r>
              <a:t>EMSC General Assembly. 25 – 27 Oct 2017, Lisbon.</a:t>
            </a:r>
          </a:p>
        </p:txBody>
      </p:sp>
      <p:pic>
        <p:nvPicPr>
          <p:cNvPr id="60" name="image3.png" descr="image3.png"/>
          <p:cNvPicPr>
            <a:picLocks noChangeAspect="1"/>
          </p:cNvPicPr>
          <p:nvPr/>
        </p:nvPicPr>
        <p:blipFill>
          <a:blip r:embed="rId2">
            <a:extLst/>
          </a:blip>
          <a:stretch>
            <a:fillRect/>
          </a:stretch>
        </p:blipFill>
        <p:spPr>
          <a:xfrm>
            <a:off x="-1" y="9213600"/>
            <a:ext cx="1336272" cy="540001"/>
          </a:xfrm>
          <a:prstGeom prst="rect">
            <a:avLst/>
          </a:prstGeom>
          <a:ln w="12700">
            <a:miter lim="400000"/>
          </a:ln>
        </p:spPr>
      </p:pic>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8"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9" name="Title Text"/>
          <p:cNvSpPr txBox="1"/>
          <p:nvPr>
            <p:ph type="title"/>
          </p:nvPr>
        </p:nvSpPr>
        <p:spPr>
          <a:prstGeom prst="rect">
            <a:avLst/>
          </a:prstGeom>
        </p:spPr>
        <p:txBody>
          <a:bodyPr/>
          <a:lstStyle/>
          <a:p>
            <a:pPr/>
            <a:r>
              <a:t>Title Text</a:t>
            </a:r>
          </a:p>
        </p:txBody>
      </p:sp>
      <p:sp>
        <p:nvSpPr>
          <p:cNvPr id="70"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8"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6"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7" name="Image"/>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8"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3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hyperlink" Target="http://www.seismofaults.eu/" TargetMode="External"/><Relationship Id="rId4" Type="http://schemas.openxmlformats.org/officeDocument/2006/relationships/image" Target="../media/image38.png"/><Relationship Id="rId5" Type="http://schemas.openxmlformats.org/officeDocument/2006/relationships/image" Target="../media/image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39.png"/><Relationship Id="rId4" Type="http://schemas.openxmlformats.org/officeDocument/2006/relationships/image" Target="../media/image4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jpeg"/><Relationship Id="rId8" Type="http://schemas.openxmlformats.org/officeDocument/2006/relationships/image" Target="../media/image4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jpeg"/><Relationship Id="rId7" Type="http://schemas.openxmlformats.org/officeDocument/2006/relationships/hyperlink" Target="http://egd-epos.civil.auth.gr/"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7.png"/><Relationship Id="rId5" Type="http://schemas.openxmlformats.org/officeDocument/2006/relationships/image" Target="../media/image2.tif"/><Relationship Id="rId6" Type="http://schemas.openxmlformats.org/officeDocument/2006/relationships/image" Target="../media/image25.pn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4.jpeg"/><Relationship Id="rId7" Type="http://schemas.openxmlformats.org/officeDocument/2006/relationships/image" Target="../media/image3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56.png"/><Relationship Id="rId5" Type="http://schemas.openxmlformats.org/officeDocument/2006/relationships/image" Target="../media/image5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6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4.png"/><Relationship Id="rId5" Type="http://schemas.openxmlformats.org/officeDocument/2006/relationships/hyperlink" Target="http://www.efehr.org/" TargetMode="External"/><Relationship Id="rId6" Type="http://schemas.openxmlformats.org/officeDocument/2006/relationships/hyperlink" Target="http://orcid.org/0000-0003-4086-8755"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mailto:laurentiu.danciu@sed.ethz.ch?subject=" TargetMode="External"/><Relationship Id="rId4" Type="http://schemas.openxmlformats.org/officeDocument/2006/relationships/image" Target="../media/image1.jpe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 Id="rId3" Type="http://schemas.openxmlformats.org/officeDocument/2006/relationships/image" Target="../media/image2.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hyperlink" Target="http://www.efehr.org" TargetMode="External"/><Relationship Id="rId9" Type="http://schemas.openxmlformats.org/officeDocument/2006/relationships/image" Target="../media/image1.jpeg"/><Relationship Id="rId10"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1.ti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3.png"/><Relationship Id="rId9" Type="http://schemas.openxmlformats.org/officeDocument/2006/relationships/hyperlink" Target="http://www.efehr.org" TargetMode="External"/><Relationship Id="rId10" Type="http://schemas.openxmlformats.org/officeDocument/2006/relationships/image" Target="../media/image13.png"/><Relationship Id="rId11" Type="http://schemas.openxmlformats.org/officeDocument/2006/relationships/image" Target="../media/image19.png"/><Relationship Id="rId12" Type="http://schemas.openxmlformats.org/officeDocument/2006/relationships/image" Target="../media/image2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hyperlink" Target="http://www.efehr.or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European Facilities for Earthquake Hazard and Risk (EFEHR): status of the main services"/>
          <p:cNvSpPr/>
          <p:nvPr>
            <p:ph type="title"/>
          </p:nvPr>
        </p:nvSpPr>
        <p:spPr>
          <a:xfrm>
            <a:off x="206509" y="2102095"/>
            <a:ext cx="7774793" cy="4849922"/>
          </a:xfrm>
          <a:prstGeom prst="rect">
            <a:avLst/>
          </a:prstGeom>
          <a:solidFill>
            <a:srgbClr val="FFFFFF"/>
          </a:solidFill>
        </p:spPr>
        <p:txBody>
          <a:bodyPr/>
          <a:lstStyle/>
          <a:p>
            <a:pPr algn="l" defTabSz="566674">
              <a:defRPr b="1" sz="5335">
                <a:latin typeface="Palatino Linotype"/>
                <a:ea typeface="Palatino Linotype"/>
                <a:cs typeface="Palatino Linotype"/>
                <a:sym typeface="Palatino Linotype"/>
              </a:defRPr>
            </a:pPr>
            <a:r>
              <a:t>European Facilities for Earthquake Hazard and Risk (EFEHR): status of the main services</a:t>
            </a:r>
          </a:p>
          <a:p>
            <a:pPr defTabSz="566674">
              <a:defRPr sz="3492"/>
            </a:pPr>
          </a:p>
        </p:txBody>
      </p:sp>
      <p:sp>
        <p:nvSpPr>
          <p:cNvPr id="180" name="L.Danciu | Swiss Seismological Service | ETH Zurich…"/>
          <p:cNvSpPr txBox="1"/>
          <p:nvPr>
            <p:ph type="body" sz="quarter" idx="1"/>
          </p:nvPr>
        </p:nvSpPr>
        <p:spPr>
          <a:xfrm>
            <a:off x="206509" y="5899737"/>
            <a:ext cx="7774793" cy="3249431"/>
          </a:xfrm>
          <a:prstGeom prst="rect">
            <a:avLst/>
          </a:prstGeom>
        </p:spPr>
        <p:txBody>
          <a:bodyPr/>
          <a:lstStyle/>
          <a:p>
            <a:pPr algn="l">
              <a:defRPr sz="2500">
                <a:latin typeface="Palatino Linotype"/>
                <a:ea typeface="Palatino Linotype"/>
                <a:cs typeface="Palatino Linotype"/>
                <a:sym typeface="Palatino Linotype"/>
              </a:defRPr>
            </a:pPr>
            <a:r>
              <a:rPr b="1" u="sng"/>
              <a:t>L.Danciu | Swiss Seismological Service | ETH Zurich</a:t>
            </a:r>
            <a:endParaRPr b="1" u="sng"/>
          </a:p>
          <a:p>
            <a:pPr algn="l">
              <a:defRPr sz="2000">
                <a:latin typeface="Palatino Linotype"/>
                <a:ea typeface="Palatino Linotype"/>
                <a:cs typeface="Palatino Linotype"/>
                <a:sym typeface="Palatino Linotype"/>
              </a:defRPr>
            </a:pPr>
            <a:r>
              <a:rPr b="1" u="sng"/>
              <a:t>Switzerland</a:t>
            </a:r>
          </a:p>
          <a:p>
            <a:pPr algn="l">
              <a:defRPr>
                <a:latin typeface="Palatino Linotype"/>
                <a:ea typeface="Palatino Linotype"/>
                <a:cs typeface="Palatino Linotype"/>
                <a:sym typeface="Palatino Linotype"/>
              </a:defRPr>
            </a:pPr>
            <a:r>
              <a:t>contributors:</a:t>
            </a:r>
          </a:p>
          <a:p>
            <a:pPr algn="l">
              <a:defRPr sz="2500">
                <a:latin typeface="Palatino Linotype"/>
                <a:ea typeface="Palatino Linotype"/>
                <a:cs typeface="Palatino Linotype"/>
                <a:sym typeface="Palatino Linotype"/>
              </a:defRPr>
            </a:pPr>
            <a:r>
              <a:t>S.Wiemer, F. Haslinger, P. Kastli, </a:t>
            </a:r>
          </a:p>
          <a:p>
            <a:pPr algn="l">
              <a:defRPr sz="2500">
                <a:latin typeface="Palatino Linotype"/>
                <a:ea typeface="Palatino Linotype"/>
                <a:cs typeface="Palatino Linotype"/>
                <a:sym typeface="Palatino Linotype"/>
              </a:defRPr>
            </a:pPr>
            <a:r>
              <a:t>R. Basili, F. Cotton, K. Pitsilakis,</a:t>
            </a:r>
          </a:p>
          <a:p>
            <a:pPr algn="l">
              <a:defRPr sz="2500">
                <a:latin typeface="Palatino Linotype"/>
                <a:ea typeface="Palatino Linotype"/>
                <a:cs typeface="Palatino Linotype"/>
                <a:sym typeface="Palatino Linotype"/>
              </a:defRPr>
            </a:pPr>
            <a:r>
              <a:t>H. Crowley, E. Safak</a:t>
            </a:r>
          </a:p>
        </p:txBody>
      </p:sp>
      <p:pic>
        <p:nvPicPr>
          <p:cNvPr id="181" name="Screen Shot 2017-05-22 at 11.59.39.png" descr="Screen Shot 2017-05-22 at 11.59.39.png"/>
          <p:cNvPicPr>
            <a:picLocks noChangeAspect="1"/>
          </p:cNvPicPr>
          <p:nvPr/>
        </p:nvPicPr>
        <p:blipFill>
          <a:blip r:embed="rId2">
            <a:extLst/>
          </a:blip>
          <a:stretch>
            <a:fillRect/>
          </a:stretch>
        </p:blipFill>
        <p:spPr>
          <a:xfrm>
            <a:off x="8096295" y="1496417"/>
            <a:ext cx="4725557" cy="6760855"/>
          </a:xfrm>
          <a:prstGeom prst="rect">
            <a:avLst/>
          </a:prstGeom>
          <a:ln w="12700">
            <a:miter lim="400000"/>
          </a:ln>
        </p:spPr>
      </p:pic>
      <p:pic>
        <p:nvPicPr>
          <p:cNvPr id="182" name="image2.png" descr="image2.png"/>
          <p:cNvPicPr>
            <a:picLocks noChangeAspect="1"/>
          </p:cNvPicPr>
          <p:nvPr/>
        </p:nvPicPr>
        <p:blipFill>
          <a:blip r:embed="rId3">
            <a:extLst/>
          </a:blip>
          <a:stretch>
            <a:fillRect/>
          </a:stretch>
        </p:blipFill>
        <p:spPr>
          <a:xfrm>
            <a:off x="9433881" y="325905"/>
            <a:ext cx="2941565" cy="1258506"/>
          </a:xfrm>
          <a:prstGeom prst="rect">
            <a:avLst/>
          </a:prstGeom>
          <a:ln w="12700">
            <a:miter lim="400000"/>
          </a:ln>
        </p:spPr>
      </p:pic>
      <p:pic>
        <p:nvPicPr>
          <p:cNvPr id="183" name="image3.png" descr="image3.png"/>
          <p:cNvPicPr>
            <a:picLocks noChangeAspect="1"/>
          </p:cNvPicPr>
          <p:nvPr/>
        </p:nvPicPr>
        <p:blipFill>
          <a:blip r:embed="rId4">
            <a:extLst/>
          </a:blip>
          <a:stretch>
            <a:fillRect/>
          </a:stretch>
        </p:blipFill>
        <p:spPr>
          <a:xfrm>
            <a:off x="248723" y="325905"/>
            <a:ext cx="3114266" cy="125850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EFEHR web-portal: hazard maps"/>
          <p:cNvSpPr txBox="1"/>
          <p:nvPr>
            <p:ph type="title"/>
          </p:nvPr>
        </p:nvSpPr>
        <p:spPr>
          <a:xfrm>
            <a:off x="-1" y="-1"/>
            <a:ext cx="13004799" cy="2159001"/>
          </a:xfrm>
          <a:prstGeom prst="rect">
            <a:avLst/>
          </a:prstGeom>
        </p:spPr>
        <p:txBody>
          <a:bodyPr anchor="t"/>
          <a:lstStyle>
            <a:lvl1pPr algn="r">
              <a:lnSpc>
                <a:spcPct val="70000"/>
              </a:lnSpc>
              <a:defRPr sz="5500"/>
            </a:lvl1pPr>
          </a:lstStyle>
          <a:p>
            <a:pPr/>
            <a:r>
              <a:t>EFEHR web-portal: hazard maps</a:t>
            </a:r>
          </a:p>
        </p:txBody>
      </p:sp>
      <p:pic>
        <p:nvPicPr>
          <p:cNvPr id="267" name="share_emme_ver03.png" descr="share_emme_ver03.png"/>
          <p:cNvPicPr>
            <a:picLocks noChangeAspect="1"/>
          </p:cNvPicPr>
          <p:nvPr/>
        </p:nvPicPr>
        <p:blipFill>
          <a:blip r:embed="rId3">
            <a:extLst/>
          </a:blip>
          <a:srcRect l="9945" t="7543" r="22515" b="19480"/>
          <a:stretch>
            <a:fillRect/>
          </a:stretch>
        </p:blipFill>
        <p:spPr>
          <a:xfrm rot="5400341">
            <a:off x="2430708" y="-328443"/>
            <a:ext cx="7595495" cy="11314801"/>
          </a:xfrm>
          <a:prstGeom prst="rect">
            <a:avLst/>
          </a:prstGeom>
          <a:ln w="12700">
            <a:miter lim="400000"/>
          </a:ln>
        </p:spPr>
      </p:pic>
      <p:pic>
        <p:nvPicPr>
          <p:cNvPr id="268" name="Image" descr="Image"/>
          <p:cNvPicPr>
            <a:picLocks noChangeAspect="1"/>
          </p:cNvPicPr>
          <p:nvPr/>
        </p:nvPicPr>
        <p:blipFill>
          <a:blip r:embed="rId4">
            <a:extLst/>
          </a:blip>
          <a:stretch>
            <a:fillRect/>
          </a:stretch>
        </p:blipFill>
        <p:spPr>
          <a:xfrm>
            <a:off x="2553362" y="8235588"/>
            <a:ext cx="2310692" cy="924277"/>
          </a:xfrm>
          <a:prstGeom prst="rect">
            <a:avLst/>
          </a:prstGeom>
          <a:ln w="12700">
            <a:miter lim="400000"/>
          </a:ln>
        </p:spPr>
      </p:pic>
      <p:pic>
        <p:nvPicPr>
          <p:cNvPr id="269" name="Image" descr="Image"/>
          <p:cNvPicPr>
            <a:picLocks noChangeAspect="1"/>
          </p:cNvPicPr>
          <p:nvPr/>
        </p:nvPicPr>
        <p:blipFill>
          <a:blip r:embed="rId5">
            <a:extLst/>
          </a:blip>
          <a:stretch>
            <a:fillRect/>
          </a:stretch>
        </p:blipFill>
        <p:spPr>
          <a:xfrm>
            <a:off x="101170" y="8149052"/>
            <a:ext cx="2099861" cy="1097348"/>
          </a:xfrm>
          <a:prstGeom prst="rect">
            <a:avLst/>
          </a:prstGeom>
          <a:ln w="12700">
            <a:miter lim="400000"/>
          </a:ln>
        </p:spPr>
      </p:pic>
      <p:pic>
        <p:nvPicPr>
          <p:cNvPr id="270" name="SeismicHazardMap_EN_5_500.png" descr="SeismicHazardMap_EN_5_500.png"/>
          <p:cNvPicPr>
            <a:picLocks noChangeAspect="1"/>
          </p:cNvPicPr>
          <p:nvPr/>
        </p:nvPicPr>
        <p:blipFill>
          <a:blip r:embed="rId6">
            <a:extLst/>
          </a:blip>
          <a:stretch>
            <a:fillRect/>
          </a:stretch>
        </p:blipFill>
        <p:spPr>
          <a:xfrm>
            <a:off x="5740749" y="1623980"/>
            <a:ext cx="5983416" cy="4627174"/>
          </a:xfrm>
          <a:prstGeom prst="rect">
            <a:avLst/>
          </a:prstGeom>
          <a:ln w="12700">
            <a:miter lim="400000"/>
          </a:ln>
        </p:spPr>
      </p:pic>
      <p:sp>
        <p:nvSpPr>
          <p:cNvPr id="271" name="&gt; 1000 Hazard Maps"/>
          <p:cNvSpPr txBox="1"/>
          <p:nvPr/>
        </p:nvSpPr>
        <p:spPr>
          <a:xfrm>
            <a:off x="0" y="1079500"/>
            <a:ext cx="4634977"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300">
                <a:latin typeface="Palatino Linotype"/>
                <a:ea typeface="Palatino Linotype"/>
                <a:cs typeface="Palatino Linotype"/>
                <a:sym typeface="Palatino Linotype"/>
              </a:defRPr>
            </a:lvl1pPr>
          </a:lstStyle>
          <a:p>
            <a:pPr/>
            <a:r>
              <a:t>&gt; 1000 Hazard Maps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EFEHR web-portal: hazard curves and spectra"/>
          <p:cNvSpPr txBox="1"/>
          <p:nvPr>
            <p:ph type="title"/>
          </p:nvPr>
        </p:nvSpPr>
        <p:spPr>
          <a:xfrm>
            <a:off x="-1" y="0"/>
            <a:ext cx="13004799" cy="970990"/>
          </a:xfrm>
          <a:prstGeom prst="rect">
            <a:avLst/>
          </a:prstGeom>
        </p:spPr>
        <p:txBody>
          <a:bodyPr anchor="t"/>
          <a:lstStyle>
            <a:lvl1pPr algn="just">
              <a:lnSpc>
                <a:spcPct val="70000"/>
              </a:lnSpc>
              <a:defRPr sz="4900"/>
            </a:lvl1pPr>
          </a:lstStyle>
          <a:p>
            <a:pPr/>
            <a:r>
              <a:t>EFEHR web-portal: hazard curves and spectra</a:t>
            </a:r>
          </a:p>
        </p:txBody>
      </p:sp>
      <p:pic>
        <p:nvPicPr>
          <p:cNvPr id="276" name="Image" descr="Image"/>
          <p:cNvPicPr>
            <a:picLocks noChangeAspect="1"/>
          </p:cNvPicPr>
          <p:nvPr/>
        </p:nvPicPr>
        <p:blipFill>
          <a:blip r:embed="rId2">
            <a:extLst/>
          </a:blip>
          <a:stretch>
            <a:fillRect/>
          </a:stretch>
        </p:blipFill>
        <p:spPr>
          <a:xfrm>
            <a:off x="10938699" y="8366228"/>
            <a:ext cx="1936613" cy="774646"/>
          </a:xfrm>
          <a:prstGeom prst="rect">
            <a:avLst/>
          </a:prstGeom>
          <a:ln w="12700">
            <a:miter lim="400000"/>
          </a:ln>
        </p:spPr>
      </p:pic>
      <p:pic>
        <p:nvPicPr>
          <p:cNvPr id="277" name="Image" descr="Image"/>
          <p:cNvPicPr>
            <a:picLocks noChangeAspect="1"/>
          </p:cNvPicPr>
          <p:nvPr/>
        </p:nvPicPr>
        <p:blipFill>
          <a:blip r:embed="rId3">
            <a:extLst/>
          </a:blip>
          <a:stretch>
            <a:fillRect/>
          </a:stretch>
        </p:blipFill>
        <p:spPr>
          <a:xfrm>
            <a:off x="162575" y="8366228"/>
            <a:ext cx="1482346" cy="774646"/>
          </a:xfrm>
          <a:prstGeom prst="rect">
            <a:avLst/>
          </a:prstGeom>
          <a:ln w="12700">
            <a:miter lim="400000"/>
          </a:ln>
        </p:spPr>
      </p:pic>
      <p:pic>
        <p:nvPicPr>
          <p:cNvPr id="278" name="Sion_UHS_RP475yrs_log.png" descr="Sion_UHS_RP475yrs_log.png"/>
          <p:cNvPicPr>
            <a:picLocks noChangeAspect="1"/>
          </p:cNvPicPr>
          <p:nvPr/>
        </p:nvPicPr>
        <p:blipFill>
          <a:blip r:embed="rId4">
            <a:extLst/>
          </a:blip>
          <a:stretch>
            <a:fillRect/>
          </a:stretch>
        </p:blipFill>
        <p:spPr>
          <a:xfrm>
            <a:off x="1644920" y="1343525"/>
            <a:ext cx="3927328" cy="3782466"/>
          </a:xfrm>
          <a:prstGeom prst="rect">
            <a:avLst/>
          </a:prstGeom>
          <a:ln w="12700">
            <a:miter lim="400000"/>
          </a:ln>
        </p:spPr>
      </p:pic>
      <p:pic>
        <p:nvPicPr>
          <p:cNvPr id="279" name="Geneva_UHS_RP475yrs_log.png" descr="Geneva_UHS_RP475yrs_log.png"/>
          <p:cNvPicPr>
            <a:picLocks noChangeAspect="1"/>
          </p:cNvPicPr>
          <p:nvPr/>
        </p:nvPicPr>
        <p:blipFill>
          <a:blip r:embed="rId5">
            <a:extLst/>
          </a:blip>
          <a:stretch>
            <a:fillRect/>
          </a:stretch>
        </p:blipFill>
        <p:spPr>
          <a:xfrm>
            <a:off x="1644920" y="5541169"/>
            <a:ext cx="3927328" cy="3825109"/>
          </a:xfrm>
          <a:prstGeom prst="rect">
            <a:avLst/>
          </a:prstGeom>
          <a:ln w="12700">
            <a:miter lim="400000"/>
          </a:ln>
        </p:spPr>
      </p:pic>
      <p:pic>
        <p:nvPicPr>
          <p:cNvPr id="280" name="Sion_hazard_curve_loglog.png" descr="Sion_hazard_curve_loglog.png"/>
          <p:cNvPicPr>
            <a:picLocks noChangeAspect="1"/>
          </p:cNvPicPr>
          <p:nvPr/>
        </p:nvPicPr>
        <p:blipFill>
          <a:blip r:embed="rId6">
            <a:extLst/>
          </a:blip>
          <a:stretch>
            <a:fillRect/>
          </a:stretch>
        </p:blipFill>
        <p:spPr>
          <a:xfrm>
            <a:off x="7171497" y="1343525"/>
            <a:ext cx="3767203" cy="3825109"/>
          </a:xfrm>
          <a:prstGeom prst="rect">
            <a:avLst/>
          </a:prstGeom>
          <a:ln w="12700">
            <a:miter lim="400000"/>
          </a:ln>
        </p:spPr>
      </p:pic>
      <p:pic>
        <p:nvPicPr>
          <p:cNvPr id="281" name="Geneva_hazard_curve_loglog.png" descr="Geneva_hazard_curve_loglog.png"/>
          <p:cNvPicPr>
            <a:picLocks noChangeAspect="1"/>
          </p:cNvPicPr>
          <p:nvPr/>
        </p:nvPicPr>
        <p:blipFill>
          <a:blip r:embed="rId7">
            <a:extLst/>
          </a:blip>
          <a:stretch>
            <a:fillRect/>
          </a:stretch>
        </p:blipFill>
        <p:spPr>
          <a:xfrm>
            <a:off x="7171497" y="5541169"/>
            <a:ext cx="3767203" cy="382510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Screen Shot 2017-10-23 at 18.08.15.png" descr="Screen Shot 2017-10-23 at 18.08.15.png"/>
          <p:cNvPicPr>
            <a:picLocks noChangeAspect="1"/>
          </p:cNvPicPr>
          <p:nvPr/>
        </p:nvPicPr>
        <p:blipFill>
          <a:blip r:embed="rId2">
            <a:extLst/>
          </a:blip>
          <a:stretch>
            <a:fillRect/>
          </a:stretch>
        </p:blipFill>
        <p:spPr>
          <a:xfrm>
            <a:off x="0" y="1045413"/>
            <a:ext cx="13004801" cy="7856143"/>
          </a:xfrm>
          <a:prstGeom prst="rect">
            <a:avLst/>
          </a:prstGeom>
          <a:ln w="12700">
            <a:miter lim="400000"/>
          </a:ln>
        </p:spPr>
      </p:pic>
      <p:sp>
        <p:nvSpPr>
          <p:cNvPr id="284" name="Services: European Database of Seismogenic Faults"/>
          <p:cNvSpPr txBox="1"/>
          <p:nvPr>
            <p:ph type="title"/>
          </p:nvPr>
        </p:nvSpPr>
        <p:spPr>
          <a:xfrm>
            <a:off x="-41586" y="5607"/>
            <a:ext cx="13004801" cy="1458270"/>
          </a:xfrm>
          <a:prstGeom prst="rect">
            <a:avLst/>
          </a:prstGeom>
        </p:spPr>
        <p:txBody>
          <a:bodyPr anchor="t"/>
          <a:lstStyle>
            <a:lvl1pPr algn="just" defTabSz="473201">
              <a:defRPr sz="4455">
                <a:latin typeface="Palatino"/>
                <a:ea typeface="Palatino"/>
                <a:cs typeface="Palatino"/>
                <a:sym typeface="Palatino"/>
              </a:defRPr>
            </a:lvl1pPr>
          </a:lstStyle>
          <a:p>
            <a:pPr/>
            <a:r>
              <a:t>Services: European Database of Seismogenic Faults</a:t>
            </a:r>
          </a:p>
        </p:txBody>
      </p:sp>
      <p:sp>
        <p:nvSpPr>
          <p:cNvPr id="285" name="http://www.seismofaults.eu/"/>
          <p:cNvSpPr txBox="1"/>
          <p:nvPr/>
        </p:nvSpPr>
        <p:spPr>
          <a:xfrm>
            <a:off x="6048399" y="1896533"/>
            <a:ext cx="608960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Palatino"/>
                <a:ea typeface="Palatino"/>
                <a:cs typeface="Palatino"/>
                <a:sym typeface="Palatino"/>
              </a:defRPr>
            </a:pPr>
            <a:r>
              <a:rPr u="sng">
                <a:hlinkClick r:id="rId3" invalidUrl="" action="" tgtFrame="" tooltip="" history="1" highlightClick="0" endSnd="0"/>
              </a:rPr>
              <a:t>http://www.seismofaults.eu/</a:t>
            </a:r>
            <a:r>
              <a:t> </a:t>
            </a:r>
          </a:p>
        </p:txBody>
      </p:sp>
      <p:pic>
        <p:nvPicPr>
          <p:cNvPr id="286" name="Screen Shot 2017-10-24 at 08.53.21.png" descr="Screen Shot 2017-10-24 at 08.53.21.png"/>
          <p:cNvPicPr>
            <a:picLocks noChangeAspect="1"/>
          </p:cNvPicPr>
          <p:nvPr/>
        </p:nvPicPr>
        <p:blipFill>
          <a:blip r:embed="rId4">
            <a:extLst/>
          </a:blip>
          <a:stretch>
            <a:fillRect/>
          </a:stretch>
        </p:blipFill>
        <p:spPr>
          <a:xfrm>
            <a:off x="155251" y="2766042"/>
            <a:ext cx="8469254" cy="5731556"/>
          </a:xfrm>
          <a:prstGeom prst="rect">
            <a:avLst/>
          </a:prstGeom>
          <a:ln w="12700">
            <a:miter lim="400000"/>
          </a:ln>
        </p:spPr>
      </p:pic>
      <p:pic>
        <p:nvPicPr>
          <p:cNvPr id="287" name="Image" descr="Image"/>
          <p:cNvPicPr>
            <a:picLocks noChangeAspect="1"/>
          </p:cNvPicPr>
          <p:nvPr/>
        </p:nvPicPr>
        <p:blipFill>
          <a:blip r:embed="rId5">
            <a:extLst/>
          </a:blip>
          <a:stretch>
            <a:fillRect/>
          </a:stretch>
        </p:blipFill>
        <p:spPr>
          <a:xfrm>
            <a:off x="11702621" y="8042050"/>
            <a:ext cx="1050263" cy="1050263"/>
          </a:xfrm>
          <a:prstGeom prst="rect">
            <a:avLst/>
          </a:prstGeom>
          <a:ln w="12700">
            <a:miter lim="400000"/>
          </a:ln>
        </p:spPr>
      </p:pic>
      <p:sp>
        <p:nvSpPr>
          <p:cNvPr id="288" name="Rectangle"/>
          <p:cNvSpPr/>
          <p:nvPr/>
        </p:nvSpPr>
        <p:spPr>
          <a:xfrm>
            <a:off x="8691279" y="5792432"/>
            <a:ext cx="4162928" cy="986763"/>
          </a:xfrm>
          <a:prstGeom prst="rect">
            <a:avLst/>
          </a:prstGeom>
          <a:ln w="63500">
            <a:solidFill>
              <a:schemeClr val="accent2"/>
            </a:solidFill>
            <a:miter lim="400000"/>
          </a:ln>
        </p:spPr>
        <p:txBody>
          <a:bodyPr lIns="50800" tIns="50800" rIns="50800" bIns="50800" anchor="ctr"/>
          <a:lstStyle/>
          <a:p>
            <a:pPr>
              <a:defRPr sz="2400"/>
            </a:pPr>
          </a:p>
        </p:txBody>
      </p:sp>
      <p:sp>
        <p:nvSpPr>
          <p:cNvPr id="289" name="(operational)"/>
          <p:cNvSpPr txBox="1"/>
          <p:nvPr/>
        </p:nvSpPr>
        <p:spPr>
          <a:xfrm>
            <a:off x="5057629" y="8565501"/>
            <a:ext cx="280637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chemeClr val="accent2">
                    <a:hueOff val="-554920"/>
                    <a:satOff val="-21482"/>
                    <a:lumOff val="-6228"/>
                  </a:schemeClr>
                </a:solidFill>
              </a:defRPr>
            </a:pPr>
            <a:r>
              <a:t>(</a:t>
            </a:r>
            <a:r>
              <a:rPr b="1">
                <a:latin typeface="Palatino"/>
                <a:ea typeface="Palatino"/>
                <a:cs typeface="Palatino"/>
                <a:sym typeface="Palatino"/>
              </a:rPr>
              <a:t>operational</a:t>
            </a:r>
            <a: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Screen Shot 2017-10-23 at 18.08.15.png" descr="Screen Shot 2017-10-23 at 18.08.15.png"/>
          <p:cNvPicPr>
            <a:picLocks noChangeAspect="1"/>
          </p:cNvPicPr>
          <p:nvPr/>
        </p:nvPicPr>
        <p:blipFill>
          <a:blip r:embed="rId2">
            <a:extLst/>
          </a:blip>
          <a:srcRect l="66805" t="23289" r="0" b="0"/>
          <a:stretch>
            <a:fillRect/>
          </a:stretch>
        </p:blipFill>
        <p:spPr>
          <a:xfrm>
            <a:off x="9482789" y="3531318"/>
            <a:ext cx="3530148" cy="4928187"/>
          </a:xfrm>
          <a:prstGeom prst="rect">
            <a:avLst/>
          </a:prstGeom>
          <a:ln w="12700">
            <a:miter lim="400000"/>
          </a:ln>
        </p:spPr>
      </p:pic>
      <p:sp>
        <p:nvSpPr>
          <p:cNvPr id="292" name="Rectangle"/>
          <p:cNvSpPr/>
          <p:nvPr/>
        </p:nvSpPr>
        <p:spPr>
          <a:xfrm>
            <a:off x="9563236" y="6675295"/>
            <a:ext cx="3369310" cy="584201"/>
          </a:xfrm>
          <a:prstGeom prst="rect">
            <a:avLst/>
          </a:prstGeom>
          <a:ln w="63500">
            <a:solidFill>
              <a:schemeClr val="accent2"/>
            </a:solidFill>
            <a:miter lim="400000"/>
          </a:ln>
        </p:spPr>
        <p:txBody>
          <a:bodyPr lIns="50800" tIns="50800" rIns="50800" bIns="50800" anchor="ctr"/>
          <a:lstStyle/>
          <a:p>
            <a:pPr>
              <a:defRPr sz="2400"/>
            </a:pPr>
          </a:p>
        </p:txBody>
      </p:sp>
      <p:pic>
        <p:nvPicPr>
          <p:cNvPr id="293" name="Screen Shot 2017-10-24 at 09.19.22.png" descr="Screen Shot 2017-10-24 at 09.19.22.png"/>
          <p:cNvPicPr>
            <a:picLocks noChangeAspect="1"/>
          </p:cNvPicPr>
          <p:nvPr/>
        </p:nvPicPr>
        <p:blipFill>
          <a:blip r:embed="rId3">
            <a:extLst/>
          </a:blip>
          <a:stretch>
            <a:fillRect/>
          </a:stretch>
        </p:blipFill>
        <p:spPr>
          <a:xfrm>
            <a:off x="42373" y="3724634"/>
            <a:ext cx="9354414" cy="4196959"/>
          </a:xfrm>
          <a:prstGeom prst="rect">
            <a:avLst/>
          </a:prstGeom>
          <a:ln w="12700">
            <a:miter lim="400000"/>
          </a:ln>
        </p:spPr>
      </p:pic>
      <p:pic>
        <p:nvPicPr>
          <p:cNvPr id="294" name="Screen Shot 2017-10-23 at 18.08.15.png" descr="Screen Shot 2017-10-23 at 18.08.15.png"/>
          <p:cNvPicPr>
            <a:picLocks noChangeAspect="1"/>
          </p:cNvPicPr>
          <p:nvPr/>
        </p:nvPicPr>
        <p:blipFill>
          <a:blip r:embed="rId2">
            <a:extLst/>
          </a:blip>
          <a:srcRect l="0" t="0" r="0" b="77763"/>
          <a:stretch>
            <a:fillRect/>
          </a:stretch>
        </p:blipFill>
        <p:spPr>
          <a:xfrm>
            <a:off x="-1" y="1780180"/>
            <a:ext cx="13004801" cy="1746914"/>
          </a:xfrm>
          <a:prstGeom prst="rect">
            <a:avLst/>
          </a:prstGeom>
          <a:ln w="12700">
            <a:miter lim="400000"/>
          </a:ln>
        </p:spPr>
      </p:pic>
      <p:sp>
        <p:nvSpPr>
          <p:cNvPr id="295" name="eGSIM: European Ground Shaking Intensity Models"/>
          <p:cNvSpPr txBox="1"/>
          <p:nvPr>
            <p:ph type="title"/>
          </p:nvPr>
        </p:nvSpPr>
        <p:spPr>
          <a:xfrm>
            <a:off x="1820201" y="62939"/>
            <a:ext cx="10998135" cy="2149560"/>
          </a:xfrm>
          <a:prstGeom prst="rect">
            <a:avLst/>
          </a:prstGeom>
        </p:spPr>
        <p:txBody>
          <a:bodyPr anchor="t"/>
          <a:lstStyle>
            <a:lvl1pPr algn="just">
              <a:defRPr sz="5500">
                <a:latin typeface="Palatino"/>
                <a:ea typeface="Palatino"/>
                <a:cs typeface="Palatino"/>
                <a:sym typeface="Palatino"/>
              </a:defRPr>
            </a:lvl1pPr>
          </a:lstStyle>
          <a:p>
            <a:pPr/>
            <a:r>
              <a:t>eGSIM: European Ground Shaking Intensity Models</a:t>
            </a:r>
          </a:p>
        </p:txBody>
      </p:sp>
      <p:pic>
        <p:nvPicPr>
          <p:cNvPr id="296" name="Image" descr="Image"/>
          <p:cNvPicPr>
            <a:picLocks noChangeAspect="1"/>
          </p:cNvPicPr>
          <p:nvPr/>
        </p:nvPicPr>
        <p:blipFill>
          <a:blip r:embed="rId4">
            <a:extLst/>
          </a:blip>
          <a:stretch>
            <a:fillRect/>
          </a:stretch>
        </p:blipFill>
        <p:spPr>
          <a:xfrm>
            <a:off x="-11066" y="102358"/>
            <a:ext cx="1676955" cy="1379431"/>
          </a:xfrm>
          <a:prstGeom prst="rect">
            <a:avLst/>
          </a:prstGeom>
          <a:ln w="12700">
            <a:miter lim="400000"/>
          </a:ln>
        </p:spPr>
      </p:pic>
      <p:sp>
        <p:nvSpPr>
          <p:cNvPr id="297" name="European European Ground Shaking Models: maintain and update a region specific logic  tree of suitable ground motion prediction equation equations, validate the GMPEs against strong-motion  data and integrating new intensity measures"/>
          <p:cNvSpPr txBox="1"/>
          <p:nvPr/>
        </p:nvSpPr>
        <p:spPr>
          <a:xfrm>
            <a:off x="239183" y="7963931"/>
            <a:ext cx="11067323"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700"/>
              </a:spcBef>
              <a:buFont typeface="Arial"/>
              <a:defRPr sz="2200">
                <a:latin typeface="Palatino"/>
                <a:ea typeface="Palatino"/>
                <a:cs typeface="Palatino"/>
                <a:sym typeface="Palatino"/>
              </a:defRPr>
            </a:pPr>
            <a:r>
              <a:t>European European Ground Shaking Models: </a:t>
            </a:r>
            <a:r>
              <a:rPr i="1"/>
              <a:t>maintain</a:t>
            </a:r>
            <a:r>
              <a:t> and </a:t>
            </a:r>
            <a:r>
              <a:rPr i="1"/>
              <a:t>update</a:t>
            </a:r>
            <a:r>
              <a:t> a region specific logic  tree of suitable ground motion prediction equation equations, </a:t>
            </a:r>
            <a:r>
              <a:rPr i="1"/>
              <a:t>validate</a:t>
            </a:r>
            <a:r>
              <a:t> the GMPEs against strong-motion  data and </a:t>
            </a:r>
            <a:r>
              <a:rPr i="1"/>
              <a:t>integrating</a:t>
            </a:r>
            <a:r>
              <a:t> new intensity measures</a:t>
            </a:r>
          </a:p>
        </p:txBody>
      </p:sp>
      <p:sp>
        <p:nvSpPr>
          <p:cNvPr id="298" name="(under development)"/>
          <p:cNvSpPr txBox="1"/>
          <p:nvPr/>
        </p:nvSpPr>
        <p:spPr>
          <a:xfrm>
            <a:off x="5545943" y="2612966"/>
            <a:ext cx="45206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a:t>
            </a:r>
            <a:r>
              <a:rPr b="1">
                <a:latin typeface="Palatino"/>
                <a:ea typeface="Palatino"/>
                <a:cs typeface="Palatino"/>
                <a:sym typeface="Palatino"/>
              </a:rPr>
              <a:t>under development</a:t>
            </a:r>
            <a:r>
              <a: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1" name="Group"/>
          <p:cNvGrpSpPr/>
          <p:nvPr/>
        </p:nvGrpSpPr>
        <p:grpSpPr>
          <a:xfrm>
            <a:off x="-9744" y="3664770"/>
            <a:ext cx="13024288" cy="5211069"/>
            <a:chOff x="0" y="0"/>
            <a:chExt cx="13024287" cy="5211068"/>
          </a:xfrm>
        </p:grpSpPr>
        <p:pic>
          <p:nvPicPr>
            <p:cNvPr id="300" name="Screen Shot 2017-10-23 at 18.08.15.png" descr="Screen Shot 2017-10-23 at 18.08.15.png"/>
            <p:cNvPicPr>
              <a:picLocks noChangeAspect="1"/>
            </p:cNvPicPr>
            <p:nvPr/>
          </p:nvPicPr>
          <p:blipFill>
            <a:blip r:embed="rId2">
              <a:extLst/>
            </a:blip>
            <a:srcRect l="66805" t="23289" r="0" b="0"/>
            <a:stretch>
              <a:fillRect/>
            </a:stretch>
          </p:blipFill>
          <p:spPr>
            <a:xfrm>
              <a:off x="9494140" y="282883"/>
              <a:ext cx="3530148" cy="4928186"/>
            </a:xfrm>
            <a:prstGeom prst="rect">
              <a:avLst/>
            </a:prstGeom>
            <a:ln w="12700" cap="flat">
              <a:noFill/>
              <a:miter lim="400000"/>
            </a:ln>
            <a:effectLst/>
          </p:spPr>
        </p:pic>
        <p:sp>
          <p:nvSpPr>
            <p:cNvPr id="301" name="Rectangle"/>
            <p:cNvSpPr/>
            <p:nvPr/>
          </p:nvSpPr>
          <p:spPr>
            <a:xfrm>
              <a:off x="9574587" y="3330957"/>
              <a:ext cx="3369310" cy="584201"/>
            </a:xfrm>
            <a:prstGeom prst="rect">
              <a:avLst/>
            </a:prstGeom>
            <a:noFill/>
            <a:ln w="63500" cap="flat">
              <a:solidFill>
                <a:schemeClr val="accent2"/>
              </a:solidFill>
              <a:prstDash val="solid"/>
              <a:miter lim="400000"/>
            </a:ln>
            <a:effectLst/>
          </p:spPr>
          <p:txBody>
            <a:bodyPr wrap="square" lIns="50800" tIns="50800" rIns="50800" bIns="50800" numCol="1" anchor="ctr">
              <a:noAutofit/>
            </a:bodyPr>
            <a:lstStyle/>
            <a:p>
              <a:pPr>
                <a:defRPr sz="2400"/>
              </a:pPr>
            </a:p>
          </p:txBody>
        </p:sp>
        <p:grpSp>
          <p:nvGrpSpPr>
            <p:cNvPr id="309" name="Group"/>
            <p:cNvGrpSpPr/>
            <p:nvPr/>
          </p:nvGrpSpPr>
          <p:grpSpPr>
            <a:xfrm>
              <a:off x="0" y="0"/>
              <a:ext cx="9552397" cy="4623146"/>
              <a:chOff x="0" y="0"/>
              <a:chExt cx="9552396" cy="4623145"/>
            </a:xfrm>
          </p:grpSpPr>
          <p:grpSp>
            <p:nvGrpSpPr>
              <p:cNvPr id="306" name="Group"/>
              <p:cNvGrpSpPr/>
              <p:nvPr/>
            </p:nvGrpSpPr>
            <p:grpSpPr>
              <a:xfrm>
                <a:off x="0" y="0"/>
                <a:ext cx="6056898" cy="4623146"/>
                <a:chOff x="0" y="0"/>
                <a:chExt cx="6056897" cy="4623145"/>
              </a:xfrm>
            </p:grpSpPr>
            <p:pic>
              <p:nvPicPr>
                <p:cNvPr id="302" name="Screen Shot 2017-10-24 at 08.35.47.png" descr="Screen Shot 2017-10-24 at 08.35.47.png"/>
                <p:cNvPicPr>
                  <a:picLocks noChangeAspect="1"/>
                </p:cNvPicPr>
                <p:nvPr/>
              </p:nvPicPr>
              <p:blipFill>
                <a:blip r:embed="rId3">
                  <a:extLst/>
                </a:blip>
                <a:stretch>
                  <a:fillRect/>
                </a:stretch>
              </p:blipFill>
              <p:spPr>
                <a:xfrm>
                  <a:off x="102934" y="0"/>
                  <a:ext cx="5851030" cy="3426279"/>
                </a:xfrm>
                <a:prstGeom prst="rect">
                  <a:avLst/>
                </a:prstGeom>
                <a:ln w="12700" cap="flat">
                  <a:noFill/>
                  <a:miter lim="400000"/>
                </a:ln>
                <a:effectLst/>
              </p:spPr>
            </p:pic>
            <p:grpSp>
              <p:nvGrpSpPr>
                <p:cNvPr id="305" name="Group"/>
                <p:cNvGrpSpPr/>
                <p:nvPr/>
              </p:nvGrpSpPr>
              <p:grpSpPr>
                <a:xfrm>
                  <a:off x="0" y="501449"/>
                  <a:ext cx="6056898" cy="4121697"/>
                  <a:chOff x="0" y="0"/>
                  <a:chExt cx="6056897" cy="4121696"/>
                </a:xfrm>
              </p:grpSpPr>
              <p:pic>
                <p:nvPicPr>
                  <p:cNvPr id="303" name="Image" descr="Image"/>
                  <p:cNvPicPr>
                    <a:picLocks noChangeAspect="1"/>
                  </p:cNvPicPr>
                  <p:nvPr/>
                </p:nvPicPr>
                <p:blipFill>
                  <a:blip r:embed="rId4">
                    <a:extLst/>
                  </a:blip>
                  <a:stretch>
                    <a:fillRect/>
                  </a:stretch>
                </p:blipFill>
                <p:spPr>
                  <a:xfrm>
                    <a:off x="0" y="266401"/>
                    <a:ext cx="6056898" cy="3855296"/>
                  </a:xfrm>
                  <a:prstGeom prst="rect">
                    <a:avLst/>
                  </a:prstGeom>
                  <a:ln w="12700" cap="flat">
                    <a:noFill/>
                    <a:miter lim="400000"/>
                  </a:ln>
                  <a:effectLst/>
                </p:spPr>
              </p:pic>
              <p:sp>
                <p:nvSpPr>
                  <p:cNvPr id="304" name="eGSIM"/>
                  <p:cNvSpPr txBox="1"/>
                  <p:nvPr/>
                </p:nvSpPr>
                <p:spPr>
                  <a:xfrm>
                    <a:off x="100249" y="-1"/>
                    <a:ext cx="5842557" cy="565906"/>
                  </a:xfrm>
                  <a:prstGeom prst="rect">
                    <a:avLst/>
                  </a:prstGeom>
                  <a:solidFill>
                    <a:srgbClr val="16989C"/>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2900">
                        <a:latin typeface="Palatino"/>
                        <a:ea typeface="Palatino"/>
                        <a:cs typeface="Palatino"/>
                        <a:sym typeface="Palatino"/>
                      </a:defRPr>
                    </a:lvl1pPr>
                  </a:lstStyle>
                  <a:p>
                    <a:pPr/>
                    <a:r>
                      <a:t>eGSIM</a:t>
                    </a:r>
                  </a:p>
                </p:txBody>
              </p:sp>
            </p:grpSp>
          </p:grpSp>
          <p:pic>
            <p:nvPicPr>
              <p:cNvPr id="307" name="Image" descr="Image"/>
              <p:cNvPicPr>
                <a:picLocks noChangeAspect="1"/>
              </p:cNvPicPr>
              <p:nvPr/>
            </p:nvPicPr>
            <p:blipFill>
              <a:blip r:embed="rId5">
                <a:extLst/>
              </a:blip>
              <a:stretch>
                <a:fillRect/>
              </a:stretch>
            </p:blipFill>
            <p:spPr>
              <a:xfrm>
                <a:off x="6050616" y="2378728"/>
                <a:ext cx="3496985" cy="2244418"/>
              </a:xfrm>
              <a:prstGeom prst="rect">
                <a:avLst/>
              </a:prstGeom>
              <a:ln w="12700" cap="flat">
                <a:noFill/>
                <a:miter lim="400000"/>
              </a:ln>
              <a:effectLst/>
            </p:spPr>
          </p:pic>
          <p:pic>
            <p:nvPicPr>
              <p:cNvPr id="308" name="Image" descr="Image"/>
              <p:cNvPicPr>
                <a:picLocks noChangeAspect="1"/>
              </p:cNvPicPr>
              <p:nvPr/>
            </p:nvPicPr>
            <p:blipFill>
              <a:blip r:embed="rId6">
                <a:extLst/>
              </a:blip>
              <a:stretch>
                <a:fillRect/>
              </a:stretch>
            </p:blipFill>
            <p:spPr>
              <a:xfrm>
                <a:off x="6045820" y="224519"/>
                <a:ext cx="3506577" cy="2169184"/>
              </a:xfrm>
              <a:prstGeom prst="rect">
                <a:avLst/>
              </a:prstGeom>
              <a:ln w="12700" cap="flat">
                <a:noFill/>
                <a:miter lim="400000"/>
              </a:ln>
              <a:effectLst/>
            </p:spPr>
          </p:pic>
        </p:grpSp>
        <p:pic>
          <p:nvPicPr>
            <p:cNvPr id="310" name="Image" descr="Image"/>
            <p:cNvPicPr>
              <a:picLocks noChangeAspect="1"/>
            </p:cNvPicPr>
            <p:nvPr/>
          </p:nvPicPr>
          <p:blipFill>
            <a:blip r:embed="rId7">
              <a:extLst/>
            </a:blip>
            <a:stretch>
              <a:fillRect/>
            </a:stretch>
          </p:blipFill>
          <p:spPr>
            <a:xfrm>
              <a:off x="5255290" y="925007"/>
              <a:ext cx="1519837" cy="1519838"/>
            </a:xfrm>
            <a:prstGeom prst="rect">
              <a:avLst/>
            </a:prstGeom>
            <a:ln w="12700" cap="flat">
              <a:noFill/>
              <a:miter lim="400000"/>
            </a:ln>
            <a:effectLst/>
          </p:spPr>
        </p:pic>
      </p:grpSp>
      <p:pic>
        <p:nvPicPr>
          <p:cNvPr id="312" name="Screen Shot 2017-10-23 at 18.08.15.png" descr="Screen Shot 2017-10-23 at 18.08.15.png"/>
          <p:cNvPicPr>
            <a:picLocks noChangeAspect="1"/>
          </p:cNvPicPr>
          <p:nvPr/>
        </p:nvPicPr>
        <p:blipFill>
          <a:blip r:embed="rId2">
            <a:extLst/>
          </a:blip>
          <a:srcRect l="0" t="0" r="0" b="77763"/>
          <a:stretch>
            <a:fillRect/>
          </a:stretch>
        </p:blipFill>
        <p:spPr>
          <a:xfrm>
            <a:off x="70246" y="1468010"/>
            <a:ext cx="12864462" cy="1728062"/>
          </a:xfrm>
          <a:prstGeom prst="rect">
            <a:avLst/>
          </a:prstGeom>
          <a:ln w="12700">
            <a:miter lim="400000"/>
          </a:ln>
        </p:spPr>
      </p:pic>
      <p:pic>
        <p:nvPicPr>
          <p:cNvPr id="313" name="Image" descr="Image"/>
          <p:cNvPicPr>
            <a:picLocks noChangeAspect="1"/>
          </p:cNvPicPr>
          <p:nvPr/>
        </p:nvPicPr>
        <p:blipFill>
          <a:blip r:embed="rId8">
            <a:extLst/>
          </a:blip>
          <a:stretch>
            <a:fillRect/>
          </a:stretch>
        </p:blipFill>
        <p:spPr>
          <a:xfrm>
            <a:off x="-11066" y="102358"/>
            <a:ext cx="1676955" cy="1379431"/>
          </a:xfrm>
          <a:prstGeom prst="rect">
            <a:avLst/>
          </a:prstGeom>
          <a:ln w="12700">
            <a:miter lim="400000"/>
          </a:ln>
        </p:spPr>
      </p:pic>
      <p:sp>
        <p:nvSpPr>
          <p:cNvPr id="314" name="eGSIM: European Ground Shaking Intensity Models"/>
          <p:cNvSpPr txBox="1"/>
          <p:nvPr>
            <p:ph type="title"/>
          </p:nvPr>
        </p:nvSpPr>
        <p:spPr>
          <a:xfrm>
            <a:off x="1820201" y="62939"/>
            <a:ext cx="10998135" cy="2149560"/>
          </a:xfrm>
          <a:prstGeom prst="rect">
            <a:avLst/>
          </a:prstGeom>
        </p:spPr>
        <p:txBody>
          <a:bodyPr anchor="t"/>
          <a:lstStyle>
            <a:lvl1pPr>
              <a:defRPr sz="4900">
                <a:latin typeface="Palatino"/>
                <a:ea typeface="Palatino"/>
                <a:cs typeface="Palatino"/>
                <a:sym typeface="Palatino"/>
              </a:defRPr>
            </a:lvl1pPr>
          </a:lstStyle>
          <a:p>
            <a:pPr/>
            <a:r>
              <a:t>eGSIM: European Ground Shaking Intensity Models</a:t>
            </a:r>
          </a:p>
        </p:txBody>
      </p:sp>
      <p:sp>
        <p:nvSpPr>
          <p:cNvPr id="315" name="(under development)"/>
          <p:cNvSpPr txBox="1"/>
          <p:nvPr/>
        </p:nvSpPr>
        <p:spPr>
          <a:xfrm>
            <a:off x="5545943" y="2295466"/>
            <a:ext cx="45206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a:t>
            </a:r>
            <a:r>
              <a:rPr b="1">
                <a:latin typeface="Palatino"/>
                <a:ea typeface="Palatino"/>
                <a:cs typeface="Palatino"/>
                <a:sym typeface="Palatino"/>
              </a:rPr>
              <a:t>under development</a:t>
            </a:r>
            <a:r>
              <a: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Screen Shot 2017-10-23 at 18.08.15.png" descr="Screen Shot 2017-10-23 at 18.08.15.png"/>
          <p:cNvPicPr>
            <a:picLocks noChangeAspect="1"/>
          </p:cNvPicPr>
          <p:nvPr/>
        </p:nvPicPr>
        <p:blipFill>
          <a:blip r:embed="rId2">
            <a:extLst/>
          </a:blip>
          <a:srcRect l="66805" t="23289" r="0" b="0"/>
          <a:stretch>
            <a:fillRect/>
          </a:stretch>
        </p:blipFill>
        <p:spPr>
          <a:xfrm>
            <a:off x="9484397" y="3466953"/>
            <a:ext cx="3530147" cy="4928186"/>
          </a:xfrm>
          <a:prstGeom prst="rect">
            <a:avLst/>
          </a:prstGeom>
          <a:ln w="12700">
            <a:miter lim="400000"/>
          </a:ln>
        </p:spPr>
      </p:pic>
      <p:sp>
        <p:nvSpPr>
          <p:cNvPr id="318" name="Rectangle"/>
          <p:cNvSpPr/>
          <p:nvPr/>
        </p:nvSpPr>
        <p:spPr>
          <a:xfrm>
            <a:off x="9564844" y="4675861"/>
            <a:ext cx="3369310" cy="584201"/>
          </a:xfrm>
          <a:prstGeom prst="rect">
            <a:avLst/>
          </a:prstGeom>
          <a:ln w="63500">
            <a:solidFill>
              <a:schemeClr val="accent2"/>
            </a:solidFill>
            <a:miter lim="400000"/>
          </a:ln>
        </p:spPr>
        <p:txBody>
          <a:bodyPr lIns="50800" tIns="50800" rIns="50800" bIns="50800" anchor="ctr"/>
          <a:lstStyle/>
          <a:p>
            <a:pPr>
              <a:defRPr sz="2400"/>
            </a:pPr>
          </a:p>
        </p:txBody>
      </p:sp>
      <p:pic>
        <p:nvPicPr>
          <p:cNvPr id="319" name="Screen Shot 2017-10-23 at 18.08.15.png" descr="Screen Shot 2017-10-23 at 18.08.15.png"/>
          <p:cNvPicPr>
            <a:picLocks noChangeAspect="1"/>
          </p:cNvPicPr>
          <p:nvPr/>
        </p:nvPicPr>
        <p:blipFill>
          <a:blip r:embed="rId2">
            <a:extLst/>
          </a:blip>
          <a:srcRect l="0" t="0" r="0" b="77763"/>
          <a:stretch>
            <a:fillRect/>
          </a:stretch>
        </p:blipFill>
        <p:spPr>
          <a:xfrm>
            <a:off x="70246" y="1468010"/>
            <a:ext cx="12864462" cy="1728062"/>
          </a:xfrm>
          <a:prstGeom prst="rect">
            <a:avLst/>
          </a:prstGeom>
          <a:ln w="12700">
            <a:miter lim="400000"/>
          </a:ln>
        </p:spPr>
      </p:pic>
      <p:sp>
        <p:nvSpPr>
          <p:cNvPr id="320" name="EGD: European Geotechnical Database"/>
          <p:cNvSpPr txBox="1"/>
          <p:nvPr>
            <p:ph type="title"/>
          </p:nvPr>
        </p:nvSpPr>
        <p:spPr>
          <a:xfrm>
            <a:off x="4551230" y="62939"/>
            <a:ext cx="8267106" cy="2149560"/>
          </a:xfrm>
          <a:prstGeom prst="rect">
            <a:avLst/>
          </a:prstGeom>
        </p:spPr>
        <p:txBody>
          <a:bodyPr anchor="t"/>
          <a:lstStyle>
            <a:lvl1pPr algn="l">
              <a:defRPr sz="4900">
                <a:latin typeface="Palatino"/>
                <a:ea typeface="Palatino"/>
                <a:cs typeface="Palatino"/>
                <a:sym typeface="Palatino"/>
              </a:defRPr>
            </a:lvl1pPr>
          </a:lstStyle>
          <a:p>
            <a:pPr/>
            <a:r>
              <a:t>EGD: European Geotechnical Database</a:t>
            </a:r>
          </a:p>
        </p:txBody>
      </p:sp>
      <p:pic>
        <p:nvPicPr>
          <p:cNvPr id="321" name="Screen Shot 2017-10-24 at 08.47.50.png" descr="Screen Shot 2017-10-24 at 08.47.50.png"/>
          <p:cNvPicPr>
            <a:picLocks noChangeAspect="1"/>
          </p:cNvPicPr>
          <p:nvPr/>
        </p:nvPicPr>
        <p:blipFill>
          <a:blip r:embed="rId3">
            <a:extLst/>
          </a:blip>
          <a:stretch>
            <a:fillRect/>
          </a:stretch>
        </p:blipFill>
        <p:spPr>
          <a:xfrm>
            <a:off x="180121" y="259587"/>
            <a:ext cx="4251957" cy="1330291"/>
          </a:xfrm>
          <a:prstGeom prst="rect">
            <a:avLst/>
          </a:prstGeom>
          <a:ln w="12700">
            <a:miter lim="400000"/>
          </a:ln>
        </p:spPr>
      </p:pic>
      <p:pic>
        <p:nvPicPr>
          <p:cNvPr id="322" name="Image" descr="Image"/>
          <p:cNvPicPr>
            <a:picLocks noChangeAspect="0"/>
          </p:cNvPicPr>
          <p:nvPr/>
        </p:nvPicPr>
        <p:blipFill>
          <a:blip r:embed="rId4">
            <a:extLst/>
          </a:blip>
          <a:srcRect l="6826" t="0" r="6826" b="17653"/>
          <a:stretch>
            <a:fillRect/>
          </a:stretch>
        </p:blipFill>
        <p:spPr>
          <a:xfrm>
            <a:off x="4396" y="3324617"/>
            <a:ext cx="5397841" cy="4525181"/>
          </a:xfrm>
          <a:prstGeom prst="rect">
            <a:avLst/>
          </a:prstGeom>
          <a:ln w="12700">
            <a:miter lim="400000"/>
          </a:ln>
        </p:spPr>
      </p:pic>
      <p:pic>
        <p:nvPicPr>
          <p:cNvPr id="323" name="Image" descr="Image"/>
          <p:cNvPicPr>
            <a:picLocks noChangeAspect="0"/>
          </p:cNvPicPr>
          <p:nvPr/>
        </p:nvPicPr>
        <p:blipFill>
          <a:blip r:embed="rId5">
            <a:extLst/>
          </a:blip>
          <a:srcRect l="25288" t="0" r="25288" b="9638"/>
          <a:stretch>
            <a:fillRect/>
          </a:stretch>
        </p:blipFill>
        <p:spPr>
          <a:xfrm>
            <a:off x="5486902" y="3395421"/>
            <a:ext cx="3961673" cy="4383298"/>
          </a:xfrm>
          <a:prstGeom prst="rect">
            <a:avLst/>
          </a:prstGeom>
          <a:ln w="12700">
            <a:miter lim="400000"/>
          </a:ln>
        </p:spPr>
      </p:pic>
      <p:pic>
        <p:nvPicPr>
          <p:cNvPr id="324" name="Image" descr="Image"/>
          <p:cNvPicPr>
            <a:picLocks noChangeAspect="1"/>
          </p:cNvPicPr>
          <p:nvPr/>
        </p:nvPicPr>
        <p:blipFill>
          <a:blip r:embed="rId6">
            <a:extLst/>
          </a:blip>
          <a:stretch>
            <a:fillRect/>
          </a:stretch>
        </p:blipFill>
        <p:spPr>
          <a:xfrm>
            <a:off x="368746" y="6836636"/>
            <a:ext cx="1519838" cy="1519838"/>
          </a:xfrm>
          <a:prstGeom prst="rect">
            <a:avLst/>
          </a:prstGeom>
          <a:ln w="12700">
            <a:miter lim="400000"/>
          </a:ln>
        </p:spPr>
      </p:pic>
      <p:sp>
        <p:nvSpPr>
          <p:cNvPr id="325" name="The European Geotechnical Database (EGD) comprises “a Europe-wide geotechnical, geological and site conditions inventory, collecting and harmonising national/regional data-bases”."/>
          <p:cNvSpPr txBox="1"/>
          <p:nvPr/>
        </p:nvSpPr>
        <p:spPr>
          <a:xfrm>
            <a:off x="223757" y="8369236"/>
            <a:ext cx="1255728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atin typeface="Palatino"/>
                <a:ea typeface="Palatino"/>
                <a:cs typeface="Palatino"/>
                <a:sym typeface="Palatino"/>
              </a:defRPr>
            </a:lvl1pPr>
          </a:lstStyle>
          <a:p>
            <a:pPr/>
            <a:r>
              <a:t>The European Geotechnical Database (EGD) comprises “a Europe-wide geotechnical, geological and site conditions inventory, collecting and harmonising national/regional data-bases”.</a:t>
            </a:r>
          </a:p>
        </p:txBody>
      </p:sp>
      <p:sp>
        <p:nvSpPr>
          <p:cNvPr id="326" name="http://egd-epos.civil.auth.gr/"/>
          <p:cNvSpPr txBox="1"/>
          <p:nvPr/>
        </p:nvSpPr>
        <p:spPr>
          <a:xfrm>
            <a:off x="5254397" y="2269066"/>
            <a:ext cx="611974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Palatino"/>
                <a:ea typeface="Palatino"/>
                <a:cs typeface="Palatino"/>
                <a:sym typeface="Palatino"/>
              </a:defRPr>
            </a:pPr>
            <a:r>
              <a:rPr u="sng">
                <a:hlinkClick r:id="rId7" invalidUrl="" action="" tgtFrame="" tooltip="" history="1" highlightClick="0" endSnd="0"/>
              </a:rPr>
              <a:t>http://egd-epos.civil.auth.gr/</a:t>
            </a:r>
            <a:r>
              <a:t> </a:t>
            </a:r>
          </a:p>
        </p:txBody>
      </p:sp>
      <p:sp>
        <p:nvSpPr>
          <p:cNvPr id="327" name="(under development)"/>
          <p:cNvSpPr txBox="1"/>
          <p:nvPr/>
        </p:nvSpPr>
        <p:spPr>
          <a:xfrm>
            <a:off x="3767943" y="7777633"/>
            <a:ext cx="45206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chemeClr val="accent4">
                    <a:satOff val="1488"/>
                    <a:lumOff val="-7242"/>
                  </a:schemeClr>
                </a:solidFill>
              </a:defRPr>
            </a:pPr>
            <a:r>
              <a:t>(</a:t>
            </a:r>
            <a:r>
              <a:rPr b="1">
                <a:latin typeface="Palatino"/>
                <a:ea typeface="Palatino"/>
                <a:cs typeface="Palatino"/>
                <a:sym typeface="Palatino"/>
              </a:rPr>
              <a:t>under development</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Screen Shot 2017-10-23 at 18.08.15.png" descr="Screen Shot 2017-10-23 at 18.08.15.png"/>
          <p:cNvPicPr>
            <a:picLocks noChangeAspect="1"/>
          </p:cNvPicPr>
          <p:nvPr/>
        </p:nvPicPr>
        <p:blipFill>
          <a:blip r:embed="rId3">
            <a:extLst/>
          </a:blip>
          <a:srcRect l="66805" t="23289" r="0" b="0"/>
          <a:stretch>
            <a:fillRect/>
          </a:stretch>
        </p:blipFill>
        <p:spPr>
          <a:xfrm>
            <a:off x="9484397" y="3466953"/>
            <a:ext cx="3530147" cy="4928186"/>
          </a:xfrm>
          <a:prstGeom prst="rect">
            <a:avLst/>
          </a:prstGeom>
          <a:ln w="12700">
            <a:miter lim="400000"/>
          </a:ln>
        </p:spPr>
      </p:pic>
      <p:sp>
        <p:nvSpPr>
          <p:cNvPr id="330" name="Rectangle"/>
          <p:cNvSpPr/>
          <p:nvPr/>
        </p:nvSpPr>
        <p:spPr>
          <a:xfrm>
            <a:off x="9564844" y="7198928"/>
            <a:ext cx="3369310" cy="584201"/>
          </a:xfrm>
          <a:prstGeom prst="rect">
            <a:avLst/>
          </a:prstGeom>
          <a:ln w="63500">
            <a:solidFill>
              <a:schemeClr val="accent2"/>
            </a:solidFill>
            <a:miter lim="400000"/>
          </a:ln>
        </p:spPr>
        <p:txBody>
          <a:bodyPr lIns="50800" tIns="50800" rIns="50800" bIns="50800" anchor="ctr"/>
          <a:lstStyle/>
          <a:p>
            <a:pPr>
              <a:defRPr sz="2400"/>
            </a:pPr>
          </a:p>
        </p:txBody>
      </p:sp>
      <p:pic>
        <p:nvPicPr>
          <p:cNvPr id="331" name="Screen Shot 2017-10-23 at 18.08.15.png" descr="Screen Shot 2017-10-23 at 18.08.15.png"/>
          <p:cNvPicPr>
            <a:picLocks noChangeAspect="1"/>
          </p:cNvPicPr>
          <p:nvPr/>
        </p:nvPicPr>
        <p:blipFill>
          <a:blip r:embed="rId3">
            <a:extLst/>
          </a:blip>
          <a:srcRect l="0" t="0" r="0" b="77763"/>
          <a:stretch>
            <a:fillRect/>
          </a:stretch>
        </p:blipFill>
        <p:spPr>
          <a:xfrm>
            <a:off x="70246" y="1468010"/>
            <a:ext cx="12864462" cy="1728062"/>
          </a:xfrm>
          <a:prstGeom prst="rect">
            <a:avLst/>
          </a:prstGeom>
          <a:ln w="12700">
            <a:miter lim="400000"/>
          </a:ln>
        </p:spPr>
      </p:pic>
      <p:sp>
        <p:nvSpPr>
          <p:cNvPr id="332" name="EU - Earthquake Risk"/>
          <p:cNvSpPr txBox="1"/>
          <p:nvPr>
            <p:ph type="title"/>
          </p:nvPr>
        </p:nvSpPr>
        <p:spPr>
          <a:xfrm>
            <a:off x="131630" y="96805"/>
            <a:ext cx="10916246" cy="2149561"/>
          </a:xfrm>
          <a:prstGeom prst="rect">
            <a:avLst/>
          </a:prstGeom>
        </p:spPr>
        <p:txBody>
          <a:bodyPr anchor="t"/>
          <a:lstStyle>
            <a:lvl1pPr algn="l">
              <a:defRPr sz="5800">
                <a:latin typeface="Palatino"/>
                <a:ea typeface="Palatino"/>
                <a:cs typeface="Palatino"/>
                <a:sym typeface="Palatino"/>
              </a:defRPr>
            </a:lvl1pPr>
          </a:lstStyle>
          <a:p>
            <a:pPr/>
            <a:r>
              <a:t>EU - Earthquake Risk</a:t>
            </a:r>
          </a:p>
        </p:txBody>
      </p:sp>
      <p:pic>
        <p:nvPicPr>
          <p:cNvPr id="333" name="Image" descr="Image"/>
          <p:cNvPicPr>
            <a:picLocks noChangeAspect="1"/>
          </p:cNvPicPr>
          <p:nvPr/>
        </p:nvPicPr>
        <p:blipFill>
          <a:blip r:embed="rId4">
            <a:extLst/>
          </a:blip>
          <a:stretch>
            <a:fillRect/>
          </a:stretch>
        </p:blipFill>
        <p:spPr>
          <a:xfrm>
            <a:off x="9549626" y="89117"/>
            <a:ext cx="3068751" cy="757717"/>
          </a:xfrm>
          <a:prstGeom prst="rect">
            <a:avLst/>
          </a:prstGeom>
          <a:ln w="12700">
            <a:miter lim="400000"/>
          </a:ln>
        </p:spPr>
      </p:pic>
      <p:pic>
        <p:nvPicPr>
          <p:cNvPr id="334" name="Screen Shot 2017-05-22 at 12.17.24.tiff" descr="Screen Shot 2017-05-22 at 12.17.24.tiff"/>
          <p:cNvPicPr>
            <a:picLocks noChangeAspect="1"/>
          </p:cNvPicPr>
          <p:nvPr/>
        </p:nvPicPr>
        <p:blipFill>
          <a:blip r:embed="rId5">
            <a:extLst/>
          </a:blip>
          <a:srcRect l="0" t="0" r="2287" b="0"/>
          <a:stretch>
            <a:fillRect/>
          </a:stretch>
        </p:blipFill>
        <p:spPr>
          <a:xfrm>
            <a:off x="480100" y="3481372"/>
            <a:ext cx="2979496" cy="5453571"/>
          </a:xfrm>
          <a:prstGeom prst="rect">
            <a:avLst/>
          </a:prstGeom>
          <a:ln w="12700">
            <a:miter lim="400000"/>
          </a:ln>
        </p:spPr>
      </p:pic>
      <p:grpSp>
        <p:nvGrpSpPr>
          <p:cNvPr id="344" name="Group"/>
          <p:cNvGrpSpPr/>
          <p:nvPr/>
        </p:nvGrpSpPr>
        <p:grpSpPr>
          <a:xfrm>
            <a:off x="3581058" y="3481372"/>
            <a:ext cx="5654078" cy="5339946"/>
            <a:chOff x="0" y="0"/>
            <a:chExt cx="5654076" cy="5339944"/>
          </a:xfrm>
        </p:grpSpPr>
        <p:pic>
          <p:nvPicPr>
            <p:cNvPr id="335" name="Image" descr="Image"/>
            <p:cNvPicPr>
              <a:picLocks noChangeAspect="1"/>
            </p:cNvPicPr>
            <p:nvPr/>
          </p:nvPicPr>
          <p:blipFill>
            <a:blip r:embed="rId6">
              <a:extLst/>
            </a:blip>
            <a:stretch>
              <a:fillRect/>
            </a:stretch>
          </p:blipFill>
          <p:spPr>
            <a:xfrm>
              <a:off x="0" y="0"/>
              <a:ext cx="2929881" cy="2414711"/>
            </a:xfrm>
            <a:prstGeom prst="rect">
              <a:avLst/>
            </a:prstGeom>
            <a:ln w="12700" cap="flat">
              <a:noFill/>
              <a:miter lim="400000"/>
            </a:ln>
            <a:effectLst/>
          </p:spPr>
        </p:pic>
        <p:pic>
          <p:nvPicPr>
            <p:cNvPr id="336" name="Image" descr="Image"/>
            <p:cNvPicPr>
              <a:picLocks noChangeAspect="1"/>
            </p:cNvPicPr>
            <p:nvPr/>
          </p:nvPicPr>
          <p:blipFill>
            <a:blip r:embed="rId7">
              <a:extLst/>
            </a:blip>
            <a:stretch>
              <a:fillRect/>
            </a:stretch>
          </p:blipFill>
          <p:spPr>
            <a:xfrm>
              <a:off x="3007612" y="37158"/>
              <a:ext cx="2646465" cy="2196101"/>
            </a:xfrm>
            <a:prstGeom prst="rect">
              <a:avLst/>
            </a:prstGeom>
            <a:ln w="12700" cap="flat">
              <a:noFill/>
              <a:miter lim="400000"/>
            </a:ln>
            <a:effectLst/>
          </p:spPr>
        </p:pic>
        <p:pic>
          <p:nvPicPr>
            <p:cNvPr id="337" name="Image" descr="Image"/>
            <p:cNvPicPr>
              <a:picLocks noChangeAspect="1"/>
            </p:cNvPicPr>
            <p:nvPr/>
          </p:nvPicPr>
          <p:blipFill>
            <a:blip r:embed="rId8">
              <a:extLst/>
            </a:blip>
            <a:stretch>
              <a:fillRect/>
            </a:stretch>
          </p:blipFill>
          <p:spPr>
            <a:xfrm>
              <a:off x="161713" y="2733490"/>
              <a:ext cx="2606455" cy="2606455"/>
            </a:xfrm>
            <a:prstGeom prst="rect">
              <a:avLst/>
            </a:prstGeom>
            <a:ln w="12700" cap="flat">
              <a:noFill/>
              <a:miter lim="400000"/>
            </a:ln>
            <a:effectLst/>
          </p:spPr>
        </p:pic>
        <p:grpSp>
          <p:nvGrpSpPr>
            <p:cNvPr id="343" name="Group"/>
            <p:cNvGrpSpPr/>
            <p:nvPr/>
          </p:nvGrpSpPr>
          <p:grpSpPr>
            <a:xfrm>
              <a:off x="2971534" y="2444997"/>
              <a:ext cx="2646465" cy="2877817"/>
              <a:chOff x="0" y="0"/>
              <a:chExt cx="2646464" cy="2877815"/>
            </a:xfrm>
          </p:grpSpPr>
          <p:pic>
            <p:nvPicPr>
              <p:cNvPr id="338" name="Image" descr="Image"/>
              <p:cNvPicPr>
                <a:picLocks noChangeAspect="1"/>
              </p:cNvPicPr>
              <p:nvPr/>
            </p:nvPicPr>
            <p:blipFill>
              <a:blip r:embed="rId9">
                <a:extLst/>
              </a:blip>
              <a:srcRect l="68702" t="11238" r="0" b="14523"/>
              <a:stretch>
                <a:fillRect/>
              </a:stretch>
            </p:blipFill>
            <p:spPr>
              <a:xfrm>
                <a:off x="983315" y="0"/>
                <a:ext cx="1663150" cy="2877816"/>
              </a:xfrm>
              <a:prstGeom prst="rect">
                <a:avLst/>
              </a:prstGeom>
              <a:ln w="12700" cap="flat">
                <a:noFill/>
                <a:miter lim="400000"/>
              </a:ln>
              <a:effectLst/>
            </p:spPr>
          </p:pic>
          <p:pic>
            <p:nvPicPr>
              <p:cNvPr id="339" name="Image" descr="Image"/>
              <p:cNvPicPr>
                <a:picLocks noChangeAspect="1"/>
              </p:cNvPicPr>
              <p:nvPr/>
            </p:nvPicPr>
            <p:blipFill>
              <a:blip r:embed="rId10">
                <a:extLst/>
              </a:blip>
              <a:stretch>
                <a:fillRect/>
              </a:stretch>
            </p:blipFill>
            <p:spPr>
              <a:xfrm>
                <a:off x="25040" y="749526"/>
                <a:ext cx="868984" cy="652501"/>
              </a:xfrm>
              <a:prstGeom prst="rect">
                <a:avLst/>
              </a:prstGeom>
              <a:ln w="12700" cap="flat">
                <a:noFill/>
                <a:miter lim="400000"/>
              </a:ln>
              <a:effectLst/>
            </p:spPr>
          </p:pic>
          <p:pic>
            <p:nvPicPr>
              <p:cNvPr id="340" name="Image" descr="Image"/>
              <p:cNvPicPr>
                <a:picLocks noChangeAspect="1"/>
              </p:cNvPicPr>
              <p:nvPr/>
            </p:nvPicPr>
            <p:blipFill>
              <a:blip r:embed="rId11">
                <a:extLst/>
              </a:blip>
              <a:stretch>
                <a:fillRect/>
              </a:stretch>
            </p:blipFill>
            <p:spPr>
              <a:xfrm>
                <a:off x="42176" y="1448632"/>
                <a:ext cx="887528" cy="612480"/>
              </a:xfrm>
              <a:prstGeom prst="rect">
                <a:avLst/>
              </a:prstGeom>
              <a:ln w="12700" cap="flat">
                <a:noFill/>
                <a:miter lim="400000"/>
              </a:ln>
              <a:effectLst/>
            </p:spPr>
          </p:pic>
          <p:pic>
            <p:nvPicPr>
              <p:cNvPr id="341" name="Image" descr="Image"/>
              <p:cNvPicPr>
                <a:picLocks noChangeAspect="1"/>
              </p:cNvPicPr>
              <p:nvPr/>
            </p:nvPicPr>
            <p:blipFill>
              <a:blip r:embed="rId12">
                <a:extLst/>
              </a:blip>
              <a:stretch>
                <a:fillRect/>
              </a:stretch>
            </p:blipFill>
            <p:spPr>
              <a:xfrm>
                <a:off x="1135" y="2147738"/>
                <a:ext cx="887528" cy="663519"/>
              </a:xfrm>
              <a:prstGeom prst="rect">
                <a:avLst/>
              </a:prstGeom>
              <a:ln w="12700" cap="flat">
                <a:noFill/>
                <a:miter lim="400000"/>
              </a:ln>
              <a:effectLst/>
            </p:spPr>
          </p:pic>
          <p:pic>
            <p:nvPicPr>
              <p:cNvPr id="342" name="Image" descr="Image"/>
              <p:cNvPicPr>
                <a:picLocks noChangeAspect="1"/>
              </p:cNvPicPr>
              <p:nvPr/>
            </p:nvPicPr>
            <p:blipFill>
              <a:blip r:embed="rId13">
                <a:extLst/>
              </a:blip>
              <a:stretch>
                <a:fillRect/>
              </a:stretch>
            </p:blipFill>
            <p:spPr>
              <a:xfrm>
                <a:off x="0" y="58945"/>
                <a:ext cx="919063" cy="663520"/>
              </a:xfrm>
              <a:prstGeom prst="rect">
                <a:avLst/>
              </a:prstGeom>
              <a:ln w="12700" cap="flat">
                <a:noFill/>
                <a:miter lim="400000"/>
              </a:ln>
              <a:effectLst/>
            </p:spPr>
          </p:pic>
        </p:grpSp>
      </p:grpSp>
      <p:pic>
        <p:nvPicPr>
          <p:cNvPr id="345" name="Image" descr="Image"/>
          <p:cNvPicPr>
            <a:picLocks noChangeAspect="1"/>
          </p:cNvPicPr>
          <p:nvPr/>
        </p:nvPicPr>
        <p:blipFill>
          <a:blip r:embed="rId14">
            <a:extLst/>
          </a:blip>
          <a:stretch>
            <a:fillRect/>
          </a:stretch>
        </p:blipFill>
        <p:spPr>
          <a:xfrm>
            <a:off x="10501585" y="7966224"/>
            <a:ext cx="1164833" cy="1164833"/>
          </a:xfrm>
          <a:prstGeom prst="rect">
            <a:avLst/>
          </a:prstGeom>
          <a:ln w="12700">
            <a:miter lim="400000"/>
          </a:ln>
        </p:spPr>
      </p:pic>
      <p:sp>
        <p:nvSpPr>
          <p:cNvPr id="346" name="(under development)"/>
          <p:cNvSpPr txBox="1"/>
          <p:nvPr/>
        </p:nvSpPr>
        <p:spPr>
          <a:xfrm>
            <a:off x="5545943" y="2257366"/>
            <a:ext cx="45206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a:t>
            </a:r>
            <a:r>
              <a:rPr b="1">
                <a:latin typeface="Palatino"/>
                <a:ea typeface="Palatino"/>
                <a:cs typeface="Palatino"/>
                <a:sym typeface="Palatino"/>
              </a:rPr>
              <a:t>under development</a:t>
            </a: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0" name="Screen Shot 2017-10-23 at 18.08.15.png" descr="Screen Shot 2017-10-23 at 18.08.15.png"/>
          <p:cNvPicPr>
            <a:picLocks noChangeAspect="1"/>
          </p:cNvPicPr>
          <p:nvPr/>
        </p:nvPicPr>
        <p:blipFill>
          <a:blip r:embed="rId2">
            <a:extLst/>
          </a:blip>
          <a:srcRect l="66805" t="23289" r="0" b="0"/>
          <a:stretch>
            <a:fillRect/>
          </a:stretch>
        </p:blipFill>
        <p:spPr>
          <a:xfrm>
            <a:off x="9484397" y="3466953"/>
            <a:ext cx="3530147" cy="4928186"/>
          </a:xfrm>
          <a:prstGeom prst="rect">
            <a:avLst/>
          </a:prstGeom>
          <a:ln w="12700">
            <a:miter lim="400000"/>
          </a:ln>
        </p:spPr>
      </p:pic>
      <p:sp>
        <p:nvSpPr>
          <p:cNvPr id="351" name="Rectangle"/>
          <p:cNvSpPr/>
          <p:nvPr/>
        </p:nvSpPr>
        <p:spPr>
          <a:xfrm>
            <a:off x="9564844" y="5234661"/>
            <a:ext cx="3369310" cy="584201"/>
          </a:xfrm>
          <a:prstGeom prst="rect">
            <a:avLst/>
          </a:prstGeom>
          <a:ln w="63500">
            <a:solidFill>
              <a:schemeClr val="accent2"/>
            </a:solidFill>
            <a:miter lim="400000"/>
          </a:ln>
        </p:spPr>
        <p:txBody>
          <a:bodyPr lIns="50800" tIns="50800" rIns="50800" bIns="50800" anchor="ctr"/>
          <a:lstStyle/>
          <a:p>
            <a:pPr>
              <a:defRPr sz="2400"/>
            </a:pPr>
          </a:p>
        </p:txBody>
      </p:sp>
      <p:pic>
        <p:nvPicPr>
          <p:cNvPr id="352" name="Screen Shot 2017-10-23 at 18.08.15.png" descr="Screen Shot 2017-10-23 at 18.08.15.png"/>
          <p:cNvPicPr>
            <a:picLocks noChangeAspect="1"/>
          </p:cNvPicPr>
          <p:nvPr/>
        </p:nvPicPr>
        <p:blipFill>
          <a:blip r:embed="rId2">
            <a:extLst/>
          </a:blip>
          <a:srcRect l="0" t="0" r="0" b="77763"/>
          <a:stretch>
            <a:fillRect/>
          </a:stretch>
        </p:blipFill>
        <p:spPr>
          <a:xfrm>
            <a:off x="70246" y="1468010"/>
            <a:ext cx="12864462" cy="1728062"/>
          </a:xfrm>
          <a:prstGeom prst="rect">
            <a:avLst/>
          </a:prstGeom>
          <a:ln w="12700">
            <a:miter lim="400000"/>
          </a:ln>
        </p:spPr>
      </p:pic>
      <p:sp>
        <p:nvSpPr>
          <p:cNvPr id="353" name="European Ground Motion Recordings in Buildings"/>
          <p:cNvSpPr txBox="1"/>
          <p:nvPr>
            <p:ph type="title"/>
          </p:nvPr>
        </p:nvSpPr>
        <p:spPr>
          <a:xfrm>
            <a:off x="1960430" y="12139"/>
            <a:ext cx="10916246" cy="2149560"/>
          </a:xfrm>
          <a:prstGeom prst="rect">
            <a:avLst/>
          </a:prstGeom>
        </p:spPr>
        <p:txBody>
          <a:bodyPr anchor="t"/>
          <a:lstStyle>
            <a:lvl1pPr algn="l">
              <a:defRPr sz="4900">
                <a:latin typeface="Palatino"/>
                <a:ea typeface="Palatino"/>
                <a:cs typeface="Palatino"/>
                <a:sym typeface="Palatino"/>
              </a:defRPr>
            </a:lvl1pPr>
          </a:lstStyle>
          <a:p>
            <a:pPr/>
            <a:r>
              <a:t>European Ground Motion Recordings in Buildings</a:t>
            </a:r>
          </a:p>
        </p:txBody>
      </p:sp>
      <p:pic>
        <p:nvPicPr>
          <p:cNvPr id="354" name="Image" descr="Image"/>
          <p:cNvPicPr>
            <a:picLocks noChangeAspect="1"/>
          </p:cNvPicPr>
          <p:nvPr/>
        </p:nvPicPr>
        <p:blipFill>
          <a:blip r:embed="rId3">
            <a:extLst/>
          </a:blip>
          <a:stretch>
            <a:fillRect/>
          </a:stretch>
        </p:blipFill>
        <p:spPr>
          <a:xfrm>
            <a:off x="185983" y="72231"/>
            <a:ext cx="1513852" cy="1415832"/>
          </a:xfrm>
          <a:prstGeom prst="rect">
            <a:avLst/>
          </a:prstGeom>
          <a:ln w="12700">
            <a:miter lim="400000"/>
          </a:ln>
        </p:spPr>
      </p:pic>
      <p:grpSp>
        <p:nvGrpSpPr>
          <p:cNvPr id="357" name="Group"/>
          <p:cNvGrpSpPr/>
          <p:nvPr/>
        </p:nvGrpSpPr>
        <p:grpSpPr>
          <a:xfrm>
            <a:off x="81994" y="3924389"/>
            <a:ext cx="9367170" cy="4013125"/>
            <a:chOff x="0" y="0"/>
            <a:chExt cx="9367169" cy="4013124"/>
          </a:xfrm>
        </p:grpSpPr>
        <p:pic>
          <p:nvPicPr>
            <p:cNvPr id="355" name="Picture 9" descr="Picture 9"/>
            <p:cNvPicPr>
              <a:picLocks noChangeAspect="1"/>
            </p:cNvPicPr>
            <p:nvPr/>
          </p:nvPicPr>
          <p:blipFill>
            <a:blip r:embed="rId4">
              <a:extLst/>
            </a:blip>
            <a:stretch>
              <a:fillRect/>
            </a:stretch>
          </p:blipFill>
          <p:spPr>
            <a:xfrm>
              <a:off x="0" y="102240"/>
              <a:ext cx="6614567" cy="3808626"/>
            </a:xfrm>
            <a:prstGeom prst="rect">
              <a:avLst/>
            </a:prstGeom>
            <a:ln w="12700" cap="flat">
              <a:noFill/>
              <a:miter lim="400000"/>
            </a:ln>
            <a:effectLst/>
          </p:spPr>
        </p:pic>
        <p:pic>
          <p:nvPicPr>
            <p:cNvPr id="356" name="Screen Shot 2017-10-24 at 09.21.00.png" descr="Screen Shot 2017-10-24 at 09.21.00.png"/>
            <p:cNvPicPr>
              <a:picLocks noChangeAspect="1"/>
            </p:cNvPicPr>
            <p:nvPr/>
          </p:nvPicPr>
          <p:blipFill>
            <a:blip r:embed="rId5">
              <a:extLst/>
            </a:blip>
            <a:srcRect l="0" t="10470" r="52402" b="0"/>
            <a:stretch>
              <a:fillRect/>
            </a:stretch>
          </p:blipFill>
          <p:spPr>
            <a:xfrm>
              <a:off x="6670616" y="0"/>
              <a:ext cx="2696554" cy="4013125"/>
            </a:xfrm>
            <a:prstGeom prst="rect">
              <a:avLst/>
            </a:prstGeom>
            <a:ln w="12700" cap="flat">
              <a:noFill/>
              <a:miter lim="400000"/>
            </a:ln>
            <a:effectLst/>
          </p:spPr>
        </p:pic>
      </p:grpSp>
      <p:pic>
        <p:nvPicPr>
          <p:cNvPr id="358" name="Image" descr="Image"/>
          <p:cNvPicPr>
            <a:picLocks noChangeAspect="1"/>
          </p:cNvPicPr>
          <p:nvPr/>
        </p:nvPicPr>
        <p:blipFill>
          <a:blip r:embed="rId6">
            <a:extLst/>
          </a:blip>
          <a:stretch>
            <a:fillRect/>
          </a:stretch>
        </p:blipFill>
        <p:spPr>
          <a:xfrm>
            <a:off x="5919983" y="7482909"/>
            <a:ext cx="1164833" cy="1164833"/>
          </a:xfrm>
          <a:prstGeom prst="rect">
            <a:avLst/>
          </a:prstGeom>
          <a:ln w="12700">
            <a:miter lim="400000"/>
          </a:ln>
        </p:spPr>
      </p:pic>
      <p:sp>
        <p:nvSpPr>
          <p:cNvPr id="359" name="(under development)"/>
          <p:cNvSpPr txBox="1"/>
          <p:nvPr/>
        </p:nvSpPr>
        <p:spPr>
          <a:xfrm>
            <a:off x="5545943" y="2320866"/>
            <a:ext cx="452064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a:t>
            </a:r>
            <a:r>
              <a:rPr b="1">
                <a:latin typeface="Palatino"/>
                <a:ea typeface="Palatino"/>
                <a:cs typeface="Palatino"/>
                <a:sym typeface="Palatino"/>
              </a:rPr>
              <a:t>under development</a:t>
            </a:r>
            <a:r>
              <a:t>)</a:t>
            </a:r>
          </a:p>
        </p:txBody>
      </p:sp>
      <p:pic>
        <p:nvPicPr>
          <p:cNvPr id="360" name="Image" descr="Image"/>
          <p:cNvPicPr>
            <a:picLocks noChangeAspect="1"/>
          </p:cNvPicPr>
          <p:nvPr/>
        </p:nvPicPr>
        <p:blipFill>
          <a:blip r:embed="rId7">
            <a:extLst/>
          </a:blip>
          <a:stretch>
            <a:fillRect/>
          </a:stretch>
        </p:blipFill>
        <p:spPr>
          <a:xfrm>
            <a:off x="10938699" y="8366228"/>
            <a:ext cx="1936613" cy="77464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EFEHR.web services"/>
          <p:cNvSpPr txBox="1"/>
          <p:nvPr>
            <p:ph type="title"/>
          </p:nvPr>
        </p:nvSpPr>
        <p:spPr>
          <a:xfrm>
            <a:off x="16357" y="11633"/>
            <a:ext cx="9897793" cy="1667405"/>
          </a:xfrm>
          <a:prstGeom prst="rect">
            <a:avLst/>
          </a:prstGeom>
        </p:spPr>
        <p:txBody>
          <a:bodyPr anchor="t"/>
          <a:lstStyle>
            <a:lvl1pPr algn="just"/>
          </a:lstStyle>
          <a:p>
            <a:pPr/>
            <a:r>
              <a:t>EFEHR.web services</a:t>
            </a:r>
          </a:p>
        </p:txBody>
      </p:sp>
      <p:sp>
        <p:nvSpPr>
          <p:cNvPr id="363" name="Representational state transfer (REST) or RESTful Web Services…"/>
          <p:cNvSpPr txBox="1"/>
          <p:nvPr/>
        </p:nvSpPr>
        <p:spPr>
          <a:xfrm>
            <a:off x="89024" y="2321123"/>
            <a:ext cx="12826752" cy="31065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83424" indent="-383424" algn="just" defTabSz="1066393">
              <a:lnSpc>
                <a:spcPct val="80000"/>
              </a:lnSpc>
              <a:spcBef>
                <a:spcPts val="600"/>
              </a:spcBef>
              <a:buSzPct val="100000"/>
              <a:buFont typeface="Arial"/>
              <a:buChar char="•"/>
              <a:defRPr sz="2460">
                <a:latin typeface="Palatino"/>
                <a:ea typeface="Palatino"/>
                <a:cs typeface="Palatino"/>
                <a:sym typeface="Palatino"/>
              </a:defRPr>
            </a:pPr>
          </a:p>
          <a:p>
            <a:pPr marL="383424" indent="-383424" algn="just" defTabSz="1066393">
              <a:lnSpc>
                <a:spcPct val="80000"/>
              </a:lnSpc>
              <a:spcBef>
                <a:spcPts val="600"/>
              </a:spcBef>
              <a:buSzPct val="100000"/>
              <a:buFont typeface="Arial"/>
              <a:buChar char="•"/>
              <a:defRPr sz="2952">
                <a:latin typeface="Palatino"/>
                <a:ea typeface="Palatino"/>
                <a:cs typeface="Palatino"/>
                <a:sym typeface="Palatino"/>
              </a:defRPr>
            </a:pPr>
            <a:r>
              <a:t>Representational state transfer (</a:t>
            </a:r>
            <a:r>
              <a:rPr b="1"/>
              <a:t>REST</a:t>
            </a:r>
            <a:r>
              <a:t>) or </a:t>
            </a:r>
            <a:r>
              <a:rPr b="1"/>
              <a:t>RESTful</a:t>
            </a:r>
            <a:r>
              <a:t> Web Services</a:t>
            </a:r>
          </a:p>
          <a:p>
            <a:pPr marL="383424" indent="-383424" algn="just" defTabSz="1066393">
              <a:lnSpc>
                <a:spcPct val="80000"/>
              </a:lnSpc>
              <a:spcBef>
                <a:spcPts val="600"/>
              </a:spcBef>
              <a:buSzPct val="100000"/>
              <a:buFont typeface="Arial"/>
              <a:buChar char="•"/>
              <a:defRPr sz="2952">
                <a:latin typeface="Palatino"/>
                <a:ea typeface="Palatino"/>
                <a:cs typeface="Palatino"/>
                <a:sym typeface="Palatino"/>
              </a:defRPr>
            </a:pPr>
            <a:r>
              <a:rPr b="1"/>
              <a:t>OGC</a:t>
            </a:r>
            <a:r>
              <a:t> ( Open Geospatial Consortium) </a:t>
            </a:r>
            <a:r>
              <a:rPr b="1"/>
              <a:t>WebMap</a:t>
            </a:r>
            <a:r>
              <a:t> </a:t>
            </a:r>
            <a:r>
              <a:rPr b="1"/>
              <a:t>Server</a:t>
            </a:r>
            <a:r>
              <a:t>; </a:t>
            </a:r>
          </a:p>
          <a:p>
            <a:pPr marL="383424" indent="-383424" algn="just" defTabSz="1066393">
              <a:lnSpc>
                <a:spcPct val="80000"/>
              </a:lnSpc>
              <a:spcBef>
                <a:spcPts val="600"/>
              </a:spcBef>
              <a:buSzPct val="100000"/>
              <a:buFont typeface="Arial"/>
              <a:buChar char="•"/>
              <a:defRPr sz="2952">
                <a:latin typeface="Palatino"/>
                <a:ea typeface="Palatino"/>
                <a:cs typeface="Palatino"/>
                <a:sym typeface="Palatino"/>
              </a:defRPr>
            </a:pPr>
            <a:r>
              <a:t>Layer metadata not by OGC metadata, but by inferring from discovery services</a:t>
            </a:r>
          </a:p>
          <a:p>
            <a:pPr marL="383424" indent="-383424" algn="just" defTabSz="1066393">
              <a:lnSpc>
                <a:spcPct val="80000"/>
              </a:lnSpc>
              <a:spcBef>
                <a:spcPts val="600"/>
              </a:spcBef>
              <a:buSzPct val="100000"/>
              <a:buFont typeface="Arial"/>
              <a:buChar char="•"/>
              <a:defRPr sz="2952">
                <a:latin typeface="Palatino"/>
                <a:ea typeface="Palatino"/>
                <a:cs typeface="Palatino"/>
                <a:sym typeface="Palatino"/>
              </a:defRPr>
            </a:pPr>
            <a:r>
              <a:t>Services documented by Web Application Description Language (</a:t>
            </a:r>
            <a:r>
              <a:rPr b="1"/>
              <a:t>WADL</a:t>
            </a:r>
            <a:r>
              <a:t>)</a:t>
            </a:r>
          </a:p>
        </p:txBody>
      </p:sp>
      <p:pic>
        <p:nvPicPr>
          <p:cNvPr id="364" name="Image" descr="Image"/>
          <p:cNvPicPr>
            <a:picLocks noChangeAspect="1"/>
          </p:cNvPicPr>
          <p:nvPr/>
        </p:nvPicPr>
        <p:blipFill>
          <a:blip r:embed="rId3">
            <a:extLst/>
          </a:blip>
          <a:stretch>
            <a:fillRect/>
          </a:stretch>
        </p:blipFill>
        <p:spPr>
          <a:xfrm>
            <a:off x="10511204" y="229944"/>
            <a:ext cx="2442028" cy="1230783"/>
          </a:xfrm>
          <a:prstGeom prst="rect">
            <a:avLst/>
          </a:prstGeom>
          <a:ln w="12700">
            <a:miter lim="400000"/>
          </a:ln>
        </p:spPr>
      </p:pic>
      <p:pic>
        <p:nvPicPr>
          <p:cNvPr id="365" name="Image" descr="Image"/>
          <p:cNvPicPr>
            <a:picLocks noChangeAspect="1"/>
          </p:cNvPicPr>
          <p:nvPr/>
        </p:nvPicPr>
        <p:blipFill>
          <a:blip r:embed="rId4">
            <a:extLst/>
          </a:blip>
          <a:stretch>
            <a:fillRect/>
          </a:stretch>
        </p:blipFill>
        <p:spPr>
          <a:xfrm>
            <a:off x="10511204" y="1669778"/>
            <a:ext cx="2442028" cy="678474"/>
          </a:xfrm>
          <a:prstGeom prst="rect">
            <a:avLst/>
          </a:prstGeom>
          <a:ln w="12700">
            <a:miter lim="400000"/>
          </a:ln>
        </p:spPr>
      </p:pic>
      <p:sp>
        <p:nvSpPr>
          <p:cNvPr id="366" name="Hazard Maps:"/>
          <p:cNvSpPr txBox="1"/>
          <p:nvPr/>
        </p:nvSpPr>
        <p:spPr>
          <a:xfrm>
            <a:off x="117200" y="1499212"/>
            <a:ext cx="4101704" cy="1614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1300480">
              <a:lnSpc>
                <a:spcPct val="80000"/>
              </a:lnSpc>
              <a:spcBef>
                <a:spcPts val="700"/>
              </a:spcBef>
              <a:defRPr sz="4800" u="sng">
                <a:latin typeface="Palatino"/>
                <a:ea typeface="Palatino"/>
                <a:cs typeface="Palatino"/>
                <a:sym typeface="Palatino"/>
              </a:defRPr>
            </a:lvl1pPr>
          </a:lstStyle>
          <a:p>
            <a:pPr>
              <a:defRPr sz="3000" u="none"/>
            </a:pPr>
            <a:r>
              <a:rPr sz="4800" u="sng"/>
              <a:t>Hazard Maps:</a:t>
            </a:r>
            <a:endParaRPr sz="4800" u="sng"/>
          </a:p>
        </p:txBody>
      </p:sp>
      <p:pic>
        <p:nvPicPr>
          <p:cNvPr id="367" name="Screen Shot 2017-10-23 at 18.14.59.png" descr="Screen Shot 2017-10-23 at 18.14.59.png"/>
          <p:cNvPicPr>
            <a:picLocks noChangeAspect="1"/>
          </p:cNvPicPr>
          <p:nvPr/>
        </p:nvPicPr>
        <p:blipFill>
          <a:blip r:embed="rId5">
            <a:extLst/>
          </a:blip>
          <a:srcRect l="0" t="0" r="0" b="59604"/>
          <a:stretch>
            <a:fillRect/>
          </a:stretch>
        </p:blipFill>
        <p:spPr>
          <a:xfrm>
            <a:off x="16357" y="5118389"/>
            <a:ext cx="13004801" cy="416384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1" name="Screen Shot 2017-10-23 at 18.14.59.png" descr="Screen Shot 2017-10-23 at 18.14.59.png"/>
          <p:cNvPicPr>
            <a:picLocks noChangeAspect="1"/>
          </p:cNvPicPr>
          <p:nvPr/>
        </p:nvPicPr>
        <p:blipFill>
          <a:blip r:embed="rId3">
            <a:extLst/>
          </a:blip>
          <a:srcRect l="0" t="0" r="0" b="59604"/>
          <a:stretch>
            <a:fillRect/>
          </a:stretch>
        </p:blipFill>
        <p:spPr>
          <a:xfrm>
            <a:off x="16357" y="5118389"/>
            <a:ext cx="13004801" cy="4163841"/>
          </a:xfrm>
          <a:prstGeom prst="rect">
            <a:avLst/>
          </a:prstGeom>
          <a:ln w="12700">
            <a:miter lim="400000"/>
          </a:ln>
        </p:spPr>
      </p:pic>
      <p:sp>
        <p:nvSpPr>
          <p:cNvPr id="372" name="EFEHR.web services"/>
          <p:cNvSpPr txBox="1"/>
          <p:nvPr>
            <p:ph type="title"/>
          </p:nvPr>
        </p:nvSpPr>
        <p:spPr>
          <a:xfrm>
            <a:off x="16357" y="11633"/>
            <a:ext cx="9897793" cy="1667405"/>
          </a:xfrm>
          <a:prstGeom prst="rect">
            <a:avLst/>
          </a:prstGeom>
        </p:spPr>
        <p:txBody>
          <a:bodyPr anchor="t"/>
          <a:lstStyle>
            <a:lvl1pPr algn="just"/>
          </a:lstStyle>
          <a:p>
            <a:pPr/>
            <a:r>
              <a:t>EFEHR.web services</a:t>
            </a:r>
          </a:p>
        </p:txBody>
      </p:sp>
      <p:sp>
        <p:nvSpPr>
          <p:cNvPr id="373" name="Representational state transfer (REST) or RESTful Web Services…"/>
          <p:cNvSpPr txBox="1"/>
          <p:nvPr/>
        </p:nvSpPr>
        <p:spPr>
          <a:xfrm>
            <a:off x="89024" y="2067123"/>
            <a:ext cx="12826752" cy="31065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69396" indent="-369396" algn="just" defTabSz="1027379">
              <a:lnSpc>
                <a:spcPct val="80000"/>
              </a:lnSpc>
              <a:spcBef>
                <a:spcPts val="500"/>
              </a:spcBef>
              <a:buSzPct val="100000"/>
              <a:buFont typeface="Arial"/>
              <a:buChar char="•"/>
              <a:defRPr sz="2370">
                <a:latin typeface="Palatino"/>
                <a:ea typeface="Palatino"/>
                <a:cs typeface="Palatino"/>
                <a:sym typeface="Palatino"/>
              </a:defRPr>
            </a:pPr>
          </a:p>
          <a:p>
            <a:pPr marL="369396" indent="-369396" algn="just" defTabSz="1027379">
              <a:lnSpc>
                <a:spcPct val="80000"/>
              </a:lnSpc>
              <a:spcBef>
                <a:spcPts val="500"/>
              </a:spcBef>
              <a:buSzPct val="100000"/>
              <a:buFont typeface="Arial"/>
              <a:buChar char="•"/>
              <a:defRPr sz="2844">
                <a:latin typeface="Palatino"/>
                <a:ea typeface="Palatino"/>
                <a:cs typeface="Palatino"/>
                <a:sym typeface="Palatino"/>
              </a:defRPr>
            </a:pPr>
            <a:r>
              <a:t>Representational state transfer (</a:t>
            </a:r>
            <a:r>
              <a:rPr b="1"/>
              <a:t>REST</a:t>
            </a:r>
            <a:r>
              <a:t>) or </a:t>
            </a:r>
            <a:r>
              <a:rPr b="1"/>
              <a:t>RESTful</a:t>
            </a:r>
            <a:r>
              <a:t> Web Services</a:t>
            </a:r>
          </a:p>
          <a:p>
            <a:pPr marL="369396" indent="-369396" algn="just" defTabSz="1027379">
              <a:lnSpc>
                <a:spcPct val="80000"/>
              </a:lnSpc>
              <a:spcBef>
                <a:spcPts val="500"/>
              </a:spcBef>
              <a:buSzPct val="100000"/>
              <a:buFont typeface="Arial"/>
              <a:buChar char="•"/>
              <a:defRPr sz="2844">
                <a:latin typeface="Palatino"/>
                <a:ea typeface="Palatino"/>
                <a:cs typeface="Palatino"/>
                <a:sym typeface="Palatino"/>
              </a:defRPr>
            </a:pPr>
            <a:r>
              <a:t>Discovery response custom/ad-hoc; human readable, but not   vocabulary based (e.g. SKOS)</a:t>
            </a:r>
          </a:p>
          <a:p>
            <a:pPr marL="369396" indent="-369396" algn="just" defTabSz="1027379">
              <a:lnSpc>
                <a:spcPct val="80000"/>
              </a:lnSpc>
              <a:spcBef>
                <a:spcPts val="500"/>
              </a:spcBef>
              <a:buSzPct val="100000"/>
              <a:buFont typeface="Arial"/>
              <a:buChar char="•"/>
              <a:defRPr sz="2844">
                <a:latin typeface="Palatino"/>
                <a:ea typeface="Palatino"/>
                <a:cs typeface="Palatino"/>
                <a:sym typeface="Palatino"/>
              </a:defRPr>
            </a:pPr>
            <a:r>
              <a:t>Retrieval Response File Formats: NRML (GEM), CSV, Web Map Server (OGC-WMS) layers, Shape-Files (ESRI)</a:t>
            </a:r>
          </a:p>
          <a:p>
            <a:pPr marL="369396" indent="-369396" algn="just" defTabSz="1027379">
              <a:lnSpc>
                <a:spcPct val="80000"/>
              </a:lnSpc>
              <a:spcBef>
                <a:spcPts val="500"/>
              </a:spcBef>
              <a:buSzPct val="100000"/>
              <a:buFont typeface="Arial"/>
              <a:buChar char="•"/>
              <a:defRPr sz="2844">
                <a:latin typeface="Palatino"/>
                <a:ea typeface="Palatino"/>
                <a:cs typeface="Palatino"/>
                <a:sym typeface="Palatino"/>
              </a:defRPr>
            </a:pPr>
            <a:r>
              <a:t>Services documented by Web Application Description Language (</a:t>
            </a:r>
            <a:r>
              <a:rPr b="1"/>
              <a:t>WADL</a:t>
            </a:r>
            <a:r>
              <a:t>)</a:t>
            </a:r>
          </a:p>
        </p:txBody>
      </p:sp>
      <p:pic>
        <p:nvPicPr>
          <p:cNvPr id="374" name="Image" descr="Image"/>
          <p:cNvPicPr>
            <a:picLocks noChangeAspect="1"/>
          </p:cNvPicPr>
          <p:nvPr/>
        </p:nvPicPr>
        <p:blipFill>
          <a:blip r:embed="rId4">
            <a:extLst/>
          </a:blip>
          <a:stretch>
            <a:fillRect/>
          </a:stretch>
        </p:blipFill>
        <p:spPr>
          <a:xfrm>
            <a:off x="10511204" y="229944"/>
            <a:ext cx="2442028" cy="1230783"/>
          </a:xfrm>
          <a:prstGeom prst="rect">
            <a:avLst/>
          </a:prstGeom>
          <a:ln w="12700">
            <a:miter lim="400000"/>
          </a:ln>
        </p:spPr>
      </p:pic>
      <p:pic>
        <p:nvPicPr>
          <p:cNvPr id="375" name="Image" descr="Image"/>
          <p:cNvPicPr>
            <a:picLocks noChangeAspect="1"/>
          </p:cNvPicPr>
          <p:nvPr/>
        </p:nvPicPr>
        <p:blipFill>
          <a:blip r:embed="rId5">
            <a:extLst/>
          </a:blip>
          <a:stretch>
            <a:fillRect/>
          </a:stretch>
        </p:blipFill>
        <p:spPr>
          <a:xfrm>
            <a:off x="10511204" y="1669778"/>
            <a:ext cx="2442028" cy="678474"/>
          </a:xfrm>
          <a:prstGeom prst="rect">
            <a:avLst/>
          </a:prstGeom>
          <a:ln w="12700">
            <a:miter lim="400000"/>
          </a:ln>
        </p:spPr>
      </p:pic>
      <p:sp>
        <p:nvSpPr>
          <p:cNvPr id="376" name="Hazard Curves/Spectra:"/>
          <p:cNvSpPr txBox="1"/>
          <p:nvPr/>
        </p:nvSpPr>
        <p:spPr>
          <a:xfrm>
            <a:off x="117200" y="1499212"/>
            <a:ext cx="6893719" cy="16142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1300480">
              <a:lnSpc>
                <a:spcPct val="80000"/>
              </a:lnSpc>
              <a:spcBef>
                <a:spcPts val="700"/>
              </a:spcBef>
              <a:defRPr sz="4800" u="sng">
                <a:latin typeface="Palatino"/>
                <a:ea typeface="Palatino"/>
                <a:cs typeface="Palatino"/>
                <a:sym typeface="Palatino"/>
              </a:defRPr>
            </a:lvl1pPr>
          </a:lstStyle>
          <a:p>
            <a:pPr>
              <a:defRPr sz="3000" u="none"/>
            </a:pPr>
            <a:r>
              <a:rPr sz="4800" u="sng"/>
              <a:t>Hazard Curves/Spectra:</a:t>
            </a:r>
            <a:endParaRPr sz="4800" u="sng"/>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Screen Shot 2017-10-23 at 18.08.15.png" descr="Screen Shot 2017-10-23 at 18.08.15.png"/>
          <p:cNvPicPr>
            <a:picLocks noChangeAspect="1"/>
          </p:cNvPicPr>
          <p:nvPr/>
        </p:nvPicPr>
        <p:blipFill>
          <a:blip r:embed="rId3">
            <a:extLst/>
          </a:blip>
          <a:stretch>
            <a:fillRect/>
          </a:stretch>
        </p:blipFill>
        <p:spPr>
          <a:xfrm>
            <a:off x="4952978" y="1642853"/>
            <a:ext cx="7127510" cy="4305698"/>
          </a:xfrm>
          <a:prstGeom prst="rect">
            <a:avLst/>
          </a:prstGeom>
          <a:ln w="12700">
            <a:miter lim="400000"/>
          </a:ln>
        </p:spPr>
      </p:pic>
      <p:sp>
        <p:nvSpPr>
          <p:cNvPr id="186" name=".about EFEHR"/>
          <p:cNvSpPr txBox="1"/>
          <p:nvPr>
            <p:ph type="title"/>
          </p:nvPr>
        </p:nvSpPr>
        <p:spPr>
          <a:xfrm>
            <a:off x="6242058" y="-152400"/>
            <a:ext cx="6846933" cy="2159000"/>
          </a:xfrm>
          <a:prstGeom prst="rect">
            <a:avLst/>
          </a:prstGeom>
        </p:spPr>
        <p:txBody>
          <a:bodyPr anchor="t"/>
          <a:lstStyle>
            <a:lvl1pPr algn="l"/>
          </a:lstStyle>
          <a:p>
            <a:pPr/>
            <a:r>
              <a:t>.about EFEHR</a:t>
            </a:r>
          </a:p>
        </p:txBody>
      </p:sp>
      <p:grpSp>
        <p:nvGrpSpPr>
          <p:cNvPr id="189" name="Group"/>
          <p:cNvGrpSpPr/>
          <p:nvPr/>
        </p:nvGrpSpPr>
        <p:grpSpPr>
          <a:xfrm>
            <a:off x="144340" y="59408"/>
            <a:ext cx="1596103" cy="1288842"/>
            <a:chOff x="0" y="0"/>
            <a:chExt cx="1596102" cy="1288841"/>
          </a:xfrm>
        </p:grpSpPr>
        <p:pic>
          <p:nvPicPr>
            <p:cNvPr id="187" name="image2.png" descr="image2.png"/>
            <p:cNvPicPr>
              <a:picLocks noChangeAspect="1"/>
            </p:cNvPicPr>
            <p:nvPr/>
          </p:nvPicPr>
          <p:blipFill>
            <a:blip r:embed="rId4">
              <a:extLst/>
            </a:blip>
            <a:stretch>
              <a:fillRect/>
            </a:stretch>
          </p:blipFill>
          <p:spPr>
            <a:xfrm>
              <a:off x="62278" y="0"/>
              <a:ext cx="1471546" cy="629579"/>
            </a:xfrm>
            <a:prstGeom prst="rect">
              <a:avLst/>
            </a:prstGeom>
            <a:ln w="12700" cap="flat">
              <a:noFill/>
              <a:miter lim="400000"/>
            </a:ln>
            <a:effectLst/>
          </p:spPr>
        </p:pic>
        <p:pic>
          <p:nvPicPr>
            <p:cNvPr id="188" name="Image" descr="Image"/>
            <p:cNvPicPr>
              <a:picLocks noChangeAspect="1"/>
            </p:cNvPicPr>
            <p:nvPr/>
          </p:nvPicPr>
          <p:blipFill>
            <a:blip r:embed="rId5">
              <a:extLst/>
            </a:blip>
            <a:stretch>
              <a:fillRect/>
            </a:stretch>
          </p:blipFill>
          <p:spPr>
            <a:xfrm>
              <a:off x="0" y="687116"/>
              <a:ext cx="1596103" cy="601726"/>
            </a:xfrm>
            <a:prstGeom prst="rect">
              <a:avLst/>
            </a:prstGeom>
            <a:ln w="12700" cap="flat">
              <a:noFill/>
              <a:miter lim="400000"/>
            </a:ln>
            <a:effectLst/>
          </p:spPr>
        </p:pic>
      </p:grpSp>
      <p:sp>
        <p:nvSpPr>
          <p:cNvPr id="190" name="European  Facilities  for  Earthquake  Hazard  and  Risk"/>
          <p:cNvSpPr txBox="1"/>
          <p:nvPr/>
        </p:nvSpPr>
        <p:spPr>
          <a:xfrm>
            <a:off x="6445020" y="1308099"/>
            <a:ext cx="6441009"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b="1" sz="1900">
                <a:latin typeface="Palatino Linotype"/>
                <a:ea typeface="Palatino Linotype"/>
                <a:cs typeface="Palatino Linotype"/>
                <a:sym typeface="Palatino Linotype"/>
              </a:defRPr>
            </a:lvl1pPr>
          </a:lstStyle>
          <a:p>
            <a:pPr>
              <a:defRPr b="0"/>
            </a:pPr>
            <a:r>
              <a:rPr b="1"/>
              <a:t>European  Facilities  for  Earthquake  Hazard  and  Risk </a:t>
            </a:r>
          </a:p>
        </p:txBody>
      </p:sp>
      <p:sp>
        <p:nvSpPr>
          <p:cNvPr id="191" name="Waveform Services…"/>
          <p:cNvSpPr txBox="1"/>
          <p:nvPr/>
        </p:nvSpPr>
        <p:spPr>
          <a:xfrm>
            <a:off x="701760" y="5000773"/>
            <a:ext cx="4290683" cy="15046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1800">
                <a:solidFill>
                  <a:srgbClr val="C0504D"/>
                </a:solidFill>
                <a:latin typeface="Arial"/>
                <a:ea typeface="Arial"/>
                <a:cs typeface="Arial"/>
                <a:sym typeface="Arial"/>
              </a:defRPr>
            </a:pPr>
            <a:r>
              <a:t>Waveform Services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C0504D"/>
                </a:solidFill>
                <a:latin typeface="Arial"/>
                <a:ea typeface="Arial"/>
                <a:cs typeface="Arial"/>
                <a:sym typeface="Arial"/>
              </a:defRPr>
            </a:pPr>
            <a:r>
              <a:t>Waveform selection &amp; access </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C0504D"/>
                </a:solidFill>
                <a:latin typeface="Arial"/>
                <a:ea typeface="Arial"/>
                <a:cs typeface="Arial"/>
                <a:sym typeface="Arial"/>
              </a:defRPr>
            </a:pPr>
            <a:r>
              <a:t>Waveform metrics &amp; Station Information Strong Motion parameters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C0504D"/>
                </a:solidFill>
                <a:latin typeface="Arial"/>
                <a:ea typeface="Arial"/>
                <a:cs typeface="Arial"/>
                <a:sym typeface="Arial"/>
              </a:defRPr>
            </a:pPr>
            <a:r>
              <a:t>OBS data integration</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C0504D"/>
                </a:solidFill>
                <a:latin typeface="Arial"/>
                <a:ea typeface="Arial"/>
                <a:cs typeface="Arial"/>
                <a:sym typeface="Arial"/>
              </a:defRPr>
            </a:pPr>
            <a:r>
              <a:t>Mobile Pool coordination &amp; integration</a:t>
            </a:r>
          </a:p>
        </p:txBody>
      </p:sp>
      <p:sp>
        <p:nvSpPr>
          <p:cNvPr id="192" name="Earthquake Parameter Information  | Macroseismic &amp; Historical Event data Seismological Products | Platform - rupture models / SiteCharTool / MT - EventID / F-E-Region"/>
          <p:cNvSpPr txBox="1"/>
          <p:nvPr/>
        </p:nvSpPr>
        <p:spPr>
          <a:xfrm>
            <a:off x="4178315" y="8510715"/>
            <a:ext cx="5984441" cy="780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604A7B"/>
                </a:solidFill>
                <a:latin typeface="Arial"/>
                <a:ea typeface="Arial"/>
                <a:cs typeface="Arial"/>
                <a:sym typeface="Arial"/>
              </a:defRPr>
            </a:lvl1pPr>
          </a:lstStyle>
          <a:p>
            <a:pPr/>
            <a:r>
              <a:t>Earthquake Parameter Information  | Macroseismic &amp; Historical Event data Seismological Products | Platform - rupture models / SiteCharTool / MT - EventID / F-E-Region </a:t>
            </a:r>
          </a:p>
        </p:txBody>
      </p:sp>
      <p:pic>
        <p:nvPicPr>
          <p:cNvPr id="193" name="Screen Shot 2017-10-24 at 08.24.20.png" descr="Screen Shot 2017-10-24 at 08.24.20.png"/>
          <p:cNvPicPr>
            <a:picLocks noChangeAspect="1"/>
          </p:cNvPicPr>
          <p:nvPr/>
        </p:nvPicPr>
        <p:blipFill>
          <a:blip r:embed="rId6">
            <a:extLst/>
          </a:blip>
          <a:stretch>
            <a:fillRect/>
          </a:stretch>
        </p:blipFill>
        <p:spPr>
          <a:xfrm>
            <a:off x="692891" y="1799461"/>
            <a:ext cx="3567972" cy="2912631"/>
          </a:xfrm>
          <a:prstGeom prst="rect">
            <a:avLst/>
          </a:prstGeom>
          <a:ln w="12700">
            <a:miter lim="400000"/>
          </a:ln>
        </p:spPr>
      </p:pic>
      <p:pic>
        <p:nvPicPr>
          <p:cNvPr id="194" name="Screen Shot 2017-04-17 at 16.59.08.png" descr="Screen Shot 2017-04-17 at 16.59.08.png"/>
          <p:cNvPicPr>
            <a:picLocks noChangeAspect="1"/>
          </p:cNvPicPr>
          <p:nvPr/>
        </p:nvPicPr>
        <p:blipFill>
          <a:blip r:embed="rId7">
            <a:extLst/>
          </a:blip>
          <a:srcRect l="0" t="11538" r="0" b="0"/>
          <a:stretch>
            <a:fillRect/>
          </a:stretch>
        </p:blipFill>
        <p:spPr>
          <a:xfrm>
            <a:off x="4792658" y="2849761"/>
            <a:ext cx="4755712" cy="4305579"/>
          </a:xfrm>
          <a:prstGeom prst="rect">
            <a:avLst/>
          </a:prstGeom>
          <a:ln w="12700">
            <a:miter lim="400000"/>
          </a:ln>
        </p:spPr>
      </p:pic>
      <p:pic>
        <p:nvPicPr>
          <p:cNvPr id="195" name="Screen Shot 2017-10-24 at 08.29.51.png" descr="Screen Shot 2017-10-24 at 08.29.51.png"/>
          <p:cNvPicPr>
            <a:picLocks noChangeAspect="1"/>
          </p:cNvPicPr>
          <p:nvPr/>
        </p:nvPicPr>
        <p:blipFill>
          <a:blip r:embed="rId8">
            <a:extLst/>
          </a:blip>
          <a:stretch>
            <a:fillRect/>
          </a:stretch>
        </p:blipFill>
        <p:spPr>
          <a:xfrm>
            <a:off x="5593665" y="6298577"/>
            <a:ext cx="3153740" cy="2159001"/>
          </a:xfrm>
          <a:prstGeom prst="rect">
            <a:avLst/>
          </a:prstGeom>
          <a:ln w="12700">
            <a:miter lim="400000"/>
          </a:ln>
        </p:spPr>
      </p:pic>
      <p:sp>
        <p:nvSpPr>
          <p:cNvPr id="196" name="Seismic Hazard Results | Seismogenic Source Models | Active Faults…"/>
          <p:cNvSpPr txBox="1"/>
          <p:nvPr/>
        </p:nvSpPr>
        <p:spPr>
          <a:xfrm>
            <a:off x="9137365" y="5854609"/>
            <a:ext cx="3816266" cy="12379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604A7B"/>
                </a:solidFill>
                <a:latin typeface="Arial"/>
                <a:ea typeface="Arial"/>
                <a:cs typeface="Arial"/>
                <a:sym typeface="Arial"/>
              </a:defRPr>
            </a:pPr>
            <a:r>
              <a:t>Seismic Hazard Results | Seismogenic Source Models | Active Faults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604A7B"/>
                </a:solidFill>
                <a:latin typeface="Arial"/>
                <a:ea typeface="Arial"/>
                <a:cs typeface="Arial"/>
                <a:sym typeface="Arial"/>
              </a:defRPr>
            </a:pPr>
            <a:r>
              <a:t>Earthquake Catalogues | Exposure and Vulnerability | Earthquake Risk Models</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solidFill>
                  <a:srgbClr val="604A7B"/>
                </a:solidFill>
                <a:latin typeface="Arial"/>
                <a:ea typeface="Arial"/>
                <a:cs typeface="Arial"/>
                <a:sym typeface="Arial"/>
              </a:defRPr>
            </a:pPr>
            <a:r>
              <a:t>Access to Hazard and Risk Calculation </a:t>
            </a:r>
          </a:p>
        </p:txBody>
      </p:sp>
      <p:sp>
        <p:nvSpPr>
          <p:cNvPr id="197" name="seismology"/>
          <p:cNvSpPr txBox="1"/>
          <p:nvPr>
            <p:ph type="body" sz="quarter" idx="1"/>
          </p:nvPr>
        </p:nvSpPr>
        <p:spPr>
          <a:xfrm>
            <a:off x="-187997" y="1248156"/>
            <a:ext cx="2057577" cy="551688"/>
          </a:xfrm>
          <a:prstGeom prst="rect">
            <a:avLst/>
          </a:prstGeom>
        </p:spPr>
        <p:txBody>
          <a:bodyPr anchor="t"/>
          <a:lstStyle/>
          <a:p>
            <a:pPr lvl="1" marL="0" indent="221742" algn="just" defTabSz="443484">
              <a:spcBef>
                <a:spcPts val="0"/>
              </a:spcBef>
              <a:buSzTx/>
              <a:buNone/>
              <a:tabLst>
                <a:tab pos="342900" algn="l"/>
                <a:tab pos="685800" algn="l"/>
                <a:tab pos="1028700" algn="l"/>
                <a:tab pos="1371600" algn="l"/>
                <a:tab pos="1714500" algn="l"/>
                <a:tab pos="2057400" algn="l"/>
                <a:tab pos="2413000" algn="l"/>
                <a:tab pos="2755900" algn="l"/>
                <a:tab pos="3098800" algn="l"/>
                <a:tab pos="3441700" algn="l"/>
                <a:tab pos="3784600" algn="l"/>
                <a:tab pos="4127500" algn="l"/>
              </a:tabLst>
              <a:defRPr b="1" sz="2619"/>
            </a:pPr>
            <a:r>
              <a:t>seismology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EFEHR.web services"/>
          <p:cNvSpPr txBox="1"/>
          <p:nvPr>
            <p:ph type="title"/>
          </p:nvPr>
        </p:nvSpPr>
        <p:spPr>
          <a:xfrm>
            <a:off x="16357" y="11633"/>
            <a:ext cx="9897793" cy="1667405"/>
          </a:xfrm>
          <a:prstGeom prst="rect">
            <a:avLst/>
          </a:prstGeom>
        </p:spPr>
        <p:txBody>
          <a:bodyPr anchor="t"/>
          <a:lstStyle>
            <a:lvl1pPr algn="just"/>
          </a:lstStyle>
          <a:p>
            <a:pPr/>
            <a:r>
              <a:t>EFEHR.web services</a:t>
            </a:r>
          </a:p>
        </p:txBody>
      </p:sp>
      <p:sp>
        <p:nvSpPr>
          <p:cNvPr id="381" name="static file download; but discovery from interactive application rather than metadata search/service"/>
          <p:cNvSpPr txBox="1"/>
          <p:nvPr/>
        </p:nvSpPr>
        <p:spPr>
          <a:xfrm>
            <a:off x="89024" y="2321122"/>
            <a:ext cx="12826752" cy="31065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467590" indent="-467590" algn="just" defTabSz="1300480">
              <a:lnSpc>
                <a:spcPct val="80000"/>
              </a:lnSpc>
              <a:spcBef>
                <a:spcPts val="700"/>
              </a:spcBef>
              <a:buSzPct val="100000"/>
              <a:buFont typeface="Arial"/>
              <a:buChar char="•"/>
              <a:defRPr sz="3000">
                <a:latin typeface="Palatino"/>
                <a:ea typeface="Palatino"/>
                <a:cs typeface="Palatino"/>
                <a:sym typeface="Palatino"/>
              </a:defRPr>
            </a:pPr>
          </a:p>
          <a:p>
            <a:pPr marL="467590" indent="-467590" algn="just" defTabSz="1300480">
              <a:lnSpc>
                <a:spcPct val="80000"/>
              </a:lnSpc>
              <a:spcBef>
                <a:spcPts val="700"/>
              </a:spcBef>
              <a:buSzPct val="100000"/>
              <a:buFont typeface="Arial"/>
              <a:buChar char="•"/>
              <a:defRPr>
                <a:latin typeface="Palatino"/>
                <a:ea typeface="Palatino"/>
                <a:cs typeface="Palatino"/>
                <a:sym typeface="Palatino"/>
              </a:defRPr>
            </a:pPr>
          </a:p>
          <a:p>
            <a:pPr marL="467590" indent="-467590" algn="just" defTabSz="1300480">
              <a:lnSpc>
                <a:spcPct val="80000"/>
              </a:lnSpc>
              <a:spcBef>
                <a:spcPts val="700"/>
              </a:spcBef>
              <a:buSzPct val="100000"/>
              <a:buFont typeface="Arial"/>
              <a:buChar char="•"/>
              <a:defRPr>
                <a:latin typeface="Palatino"/>
                <a:ea typeface="Palatino"/>
                <a:cs typeface="Palatino"/>
                <a:sym typeface="Palatino"/>
              </a:defRPr>
            </a:pPr>
            <a:r>
              <a:t>static file download; but discovery from interactive application rather than metadata search/service</a:t>
            </a:r>
          </a:p>
        </p:txBody>
      </p:sp>
      <p:sp>
        <p:nvSpPr>
          <p:cNvPr id="382" name="Hazard Products (Eq. Catalogues, Input files, raw data):"/>
          <p:cNvSpPr txBox="1"/>
          <p:nvPr/>
        </p:nvSpPr>
        <p:spPr>
          <a:xfrm>
            <a:off x="19049" y="1642002"/>
            <a:ext cx="12966701" cy="2244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1300480">
              <a:lnSpc>
                <a:spcPct val="80000"/>
              </a:lnSpc>
              <a:spcBef>
                <a:spcPts val="700"/>
              </a:spcBef>
              <a:defRPr sz="3000">
                <a:latin typeface="Palatino"/>
                <a:ea typeface="Palatino"/>
                <a:cs typeface="Palatino"/>
                <a:sym typeface="Palatino"/>
              </a:defRPr>
            </a:pPr>
            <a:r>
              <a:rPr sz="4800" u="sng"/>
              <a:t>Hazard Products (Eq. Catalogues, Input files, raw data)</a:t>
            </a:r>
            <a:r>
              <a:rPr sz="4800"/>
              <a:t>:</a:t>
            </a:r>
            <a:endParaRPr sz="4800" u="sng"/>
          </a:p>
        </p:txBody>
      </p:sp>
      <p:pic>
        <p:nvPicPr>
          <p:cNvPr id="383" name="Screen Shot 2017-10-23 at 18.17.41.png" descr="Screen Shot 2017-10-23 at 18.17.41.png"/>
          <p:cNvPicPr>
            <a:picLocks noChangeAspect="1"/>
          </p:cNvPicPr>
          <p:nvPr/>
        </p:nvPicPr>
        <p:blipFill>
          <a:blip r:embed="rId3">
            <a:extLst/>
          </a:blip>
          <a:srcRect l="0" t="0" r="0" b="38161"/>
          <a:stretch>
            <a:fillRect/>
          </a:stretch>
        </p:blipFill>
        <p:spPr>
          <a:xfrm>
            <a:off x="16357" y="5400857"/>
            <a:ext cx="13004801" cy="394371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EFEHR.collaborative hub"/>
          <p:cNvSpPr txBox="1"/>
          <p:nvPr>
            <p:ph type="title"/>
          </p:nvPr>
        </p:nvSpPr>
        <p:spPr>
          <a:xfrm>
            <a:off x="61391" y="0"/>
            <a:ext cx="13004801" cy="1524001"/>
          </a:xfrm>
          <a:prstGeom prst="rect">
            <a:avLst/>
          </a:prstGeom>
        </p:spPr>
        <p:txBody>
          <a:bodyPr anchor="t"/>
          <a:lstStyle>
            <a:lvl1pPr algn="r"/>
          </a:lstStyle>
          <a:p>
            <a:pPr/>
            <a:r>
              <a:t>EFEHR.collaborative hub</a:t>
            </a:r>
          </a:p>
        </p:txBody>
      </p:sp>
      <p:grpSp>
        <p:nvGrpSpPr>
          <p:cNvPr id="392" name="Group"/>
          <p:cNvGrpSpPr/>
          <p:nvPr/>
        </p:nvGrpSpPr>
        <p:grpSpPr>
          <a:xfrm>
            <a:off x="4078648" y="4959236"/>
            <a:ext cx="8748852" cy="4097341"/>
            <a:chOff x="0" y="0"/>
            <a:chExt cx="8748851" cy="4097340"/>
          </a:xfrm>
        </p:grpSpPr>
        <p:grpSp>
          <p:nvGrpSpPr>
            <p:cNvPr id="390" name="Group"/>
            <p:cNvGrpSpPr/>
            <p:nvPr/>
          </p:nvGrpSpPr>
          <p:grpSpPr>
            <a:xfrm>
              <a:off x="0" y="0"/>
              <a:ext cx="8711789" cy="4097341"/>
              <a:chOff x="0" y="0"/>
              <a:chExt cx="8711788" cy="4097340"/>
            </a:xfrm>
          </p:grpSpPr>
          <p:pic>
            <p:nvPicPr>
              <p:cNvPr id="388" name="Screen Shot 2017-05-24 at 16.46.06.png" descr="Screen Shot 2017-05-24 at 16.46.06.png"/>
              <p:cNvPicPr>
                <a:picLocks noChangeAspect="1"/>
              </p:cNvPicPr>
              <p:nvPr/>
            </p:nvPicPr>
            <p:blipFill>
              <a:blip r:embed="rId2">
                <a:extLst/>
              </a:blip>
              <a:stretch>
                <a:fillRect/>
              </a:stretch>
            </p:blipFill>
            <p:spPr>
              <a:xfrm>
                <a:off x="0" y="255495"/>
                <a:ext cx="8711789" cy="3841846"/>
              </a:xfrm>
              <a:prstGeom prst="rect">
                <a:avLst/>
              </a:prstGeom>
              <a:ln w="12700" cap="flat">
                <a:noFill/>
                <a:miter lim="400000"/>
              </a:ln>
              <a:effectLst/>
            </p:spPr>
          </p:pic>
          <p:pic>
            <p:nvPicPr>
              <p:cNvPr id="389" name="Image" descr="Image"/>
              <p:cNvPicPr>
                <a:picLocks noChangeAspect="1"/>
              </p:cNvPicPr>
              <p:nvPr/>
            </p:nvPicPr>
            <p:blipFill>
              <a:blip r:embed="rId3">
                <a:extLst/>
              </a:blip>
              <a:stretch>
                <a:fillRect/>
              </a:stretch>
            </p:blipFill>
            <p:spPr>
              <a:xfrm>
                <a:off x="0" y="0"/>
                <a:ext cx="4443852" cy="2044172"/>
              </a:xfrm>
              <a:prstGeom prst="rect">
                <a:avLst/>
              </a:prstGeom>
              <a:ln w="12700" cap="flat">
                <a:noFill/>
                <a:miter lim="400000"/>
              </a:ln>
              <a:effectLst/>
            </p:spPr>
          </p:pic>
        </p:grpSp>
        <p:pic>
          <p:nvPicPr>
            <p:cNvPr id="391" name="Image" descr="Image"/>
            <p:cNvPicPr>
              <a:picLocks noChangeAspect="1"/>
            </p:cNvPicPr>
            <p:nvPr/>
          </p:nvPicPr>
          <p:blipFill>
            <a:blip r:embed="rId4">
              <a:extLst/>
            </a:blip>
            <a:stretch>
              <a:fillRect/>
            </a:stretch>
          </p:blipFill>
          <p:spPr>
            <a:xfrm>
              <a:off x="4410366" y="259552"/>
              <a:ext cx="4338486" cy="1789119"/>
            </a:xfrm>
            <a:prstGeom prst="rect">
              <a:avLst/>
            </a:prstGeom>
            <a:ln w="12700" cap="flat">
              <a:noFill/>
              <a:miter lim="400000"/>
            </a:ln>
            <a:effectLst/>
          </p:spPr>
        </p:pic>
      </p:grpSp>
      <p:sp>
        <p:nvSpPr>
          <p:cNvPr id="393" name="- Act as a GEM Regional Centre of Capability…"/>
          <p:cNvSpPr txBox="1"/>
          <p:nvPr>
            <p:ph type="body" sz="half" idx="1"/>
          </p:nvPr>
        </p:nvSpPr>
        <p:spPr>
          <a:xfrm>
            <a:off x="66111" y="1656831"/>
            <a:ext cx="12872577" cy="2803569"/>
          </a:xfrm>
          <a:prstGeom prst="rect">
            <a:avLst/>
          </a:prstGeom>
        </p:spPr>
        <p:txBody>
          <a:bodyPr anchor="t"/>
          <a:lstStyle/>
          <a:p>
            <a:pPr marL="0" indent="0" algn="just" defTabSz="362204">
              <a:spcBef>
                <a:spcPts val="0"/>
              </a:spcBef>
              <a:buSzTx/>
              <a:buNone/>
              <a:defRPr sz="2604"/>
            </a:pPr>
            <a:r>
              <a:t>- </a:t>
            </a:r>
            <a:r>
              <a:t>Act as a </a:t>
            </a:r>
            <a:r>
              <a:rPr b="1"/>
              <a:t>GEM</a:t>
            </a:r>
            <a:r>
              <a:t> Regional Centre of Capability</a:t>
            </a:r>
          </a:p>
          <a:p>
            <a:pPr marL="0" indent="0" algn="just" defTabSz="362204">
              <a:spcBef>
                <a:spcPts val="0"/>
              </a:spcBef>
              <a:buSzTx/>
              <a:buNone/>
              <a:defRPr sz="2604"/>
            </a:pPr>
            <a:r>
              <a:t>- Integration of the updated European Seismic Hazard Model with the forthcoming Global Seismic Hazard Model</a:t>
            </a:r>
          </a:p>
          <a:p>
            <a:pPr marL="0" indent="0" algn="just" defTabSz="362204">
              <a:spcBef>
                <a:spcPts val="0"/>
              </a:spcBef>
              <a:buSzTx/>
              <a:buNone/>
              <a:defRPr sz="2604"/>
            </a:pPr>
            <a:r>
              <a:t>- Collaboration on common standards for geo-hazards.</a:t>
            </a:r>
          </a:p>
          <a:p>
            <a:pPr marL="0" indent="0" algn="just" defTabSz="362204">
              <a:spcBef>
                <a:spcPts val="0"/>
              </a:spcBef>
              <a:buSzTx/>
              <a:buNone/>
              <a:defRPr sz="2604"/>
            </a:pPr>
            <a:r>
              <a:t>- Software development (OpenQuake, Modeller’s toolkit).</a:t>
            </a:r>
          </a:p>
          <a:p>
            <a:pPr marL="0" indent="0" algn="just" defTabSz="362204">
              <a:spcBef>
                <a:spcPts val="0"/>
              </a:spcBef>
              <a:buSzTx/>
              <a:buNone/>
              <a:defRPr sz="2604"/>
            </a:pPr>
            <a:r>
              <a:t>- Promote </a:t>
            </a:r>
            <a:r>
              <a:rPr b="1"/>
              <a:t>best practice </a:t>
            </a:r>
            <a:r>
              <a:t>and knowledge exchange within the research community.</a:t>
            </a:r>
          </a:p>
        </p:txBody>
      </p:sp>
      <p:pic>
        <p:nvPicPr>
          <p:cNvPr id="394" name="Image" descr="Image"/>
          <p:cNvPicPr>
            <a:picLocks noChangeAspect="1"/>
          </p:cNvPicPr>
          <p:nvPr/>
        </p:nvPicPr>
        <p:blipFill>
          <a:blip r:embed="rId5">
            <a:extLst/>
          </a:blip>
          <a:stretch>
            <a:fillRect/>
          </a:stretch>
        </p:blipFill>
        <p:spPr>
          <a:xfrm>
            <a:off x="61391" y="5419359"/>
            <a:ext cx="3826219" cy="361181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Conduct periodic review of EU hazard model and results, providing updated models when needed, thus moving to a dynamic seismic hazard model.…"/>
          <p:cNvSpPr txBox="1"/>
          <p:nvPr>
            <p:ph type="body" sz="half" idx="1"/>
          </p:nvPr>
        </p:nvSpPr>
        <p:spPr>
          <a:xfrm>
            <a:off x="61391" y="5753100"/>
            <a:ext cx="12733092" cy="3562076"/>
          </a:xfrm>
          <a:prstGeom prst="rect">
            <a:avLst/>
          </a:prstGeom>
        </p:spPr>
        <p:txBody>
          <a:bodyPr anchor="b"/>
          <a:lstStyle/>
          <a:p>
            <a:pPr marL="413384" indent="-413384" algn="just" defTabSz="543305">
              <a:spcBef>
                <a:spcPts val="0"/>
              </a:spcBef>
              <a:defRPr sz="3348"/>
            </a:pPr>
            <a:r>
              <a:t>Conduct </a:t>
            </a:r>
            <a:r>
              <a:rPr b="1"/>
              <a:t>periodic review </a:t>
            </a:r>
            <a:r>
              <a:t>of EU hazard model and results, providing </a:t>
            </a:r>
            <a:r>
              <a:rPr b="1"/>
              <a:t>updated</a:t>
            </a:r>
            <a:r>
              <a:t> models when needed, thus moving to a dynamic seismic hazard model. </a:t>
            </a:r>
          </a:p>
          <a:p>
            <a:pPr marL="413384" indent="-413384" algn="just" defTabSz="543305">
              <a:spcBef>
                <a:spcPts val="0"/>
              </a:spcBef>
              <a:defRPr sz="3348"/>
            </a:pPr>
            <a:r>
              <a:t>The revised European Seismic Hazard Model (ESHM18, JRA3) will provide the seismic actions for the revision of the Eurocode 8, and reference for the revision of the national hazard models.</a:t>
            </a:r>
          </a:p>
        </p:txBody>
      </p:sp>
      <p:sp>
        <p:nvSpPr>
          <p:cNvPr id="397" name="EFEHR.next steps (JRA2,JRA3,JRA4)"/>
          <p:cNvSpPr txBox="1"/>
          <p:nvPr>
            <p:ph type="title"/>
          </p:nvPr>
        </p:nvSpPr>
        <p:spPr>
          <a:xfrm>
            <a:off x="-1" y="-129124"/>
            <a:ext cx="13004801" cy="1676818"/>
          </a:xfrm>
          <a:prstGeom prst="rect">
            <a:avLst/>
          </a:prstGeom>
        </p:spPr>
        <p:txBody>
          <a:bodyPr anchor="t"/>
          <a:lstStyle>
            <a:lvl1pPr algn="just" defTabSz="455675">
              <a:defRPr sz="6240"/>
            </a:lvl1pPr>
          </a:lstStyle>
          <a:p>
            <a:pPr/>
            <a:r>
              <a:t>EFEHR.next steps (JRA2,JRA3,JRA4)</a:t>
            </a:r>
          </a:p>
        </p:txBody>
      </p:sp>
      <p:pic>
        <p:nvPicPr>
          <p:cNvPr id="398" name="GSHAP2SERA.png" descr="GSHAP2SERA.png"/>
          <p:cNvPicPr>
            <a:picLocks noChangeAspect="1"/>
          </p:cNvPicPr>
          <p:nvPr/>
        </p:nvPicPr>
        <p:blipFill>
          <a:blip r:embed="rId2">
            <a:extLst/>
          </a:blip>
          <a:stretch>
            <a:fillRect/>
          </a:stretch>
        </p:blipFill>
        <p:spPr>
          <a:xfrm>
            <a:off x="-1" y="2512060"/>
            <a:ext cx="13004801" cy="3241040"/>
          </a:xfrm>
          <a:prstGeom prst="rect">
            <a:avLst/>
          </a:prstGeom>
          <a:ln w="12700">
            <a:miter lim="400000"/>
          </a:ln>
        </p:spPr>
      </p:pic>
      <p:sp>
        <p:nvSpPr>
          <p:cNvPr id="399" name="ESHM13"/>
          <p:cNvSpPr txBox="1"/>
          <p:nvPr/>
        </p:nvSpPr>
        <p:spPr>
          <a:xfrm>
            <a:off x="7291582" y="1706026"/>
            <a:ext cx="194377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176146"/>
                    <a:satOff val="3665"/>
                    <a:lumOff val="-13986"/>
                  </a:schemeClr>
                </a:solidFill>
                <a:latin typeface="Helvetica"/>
                <a:ea typeface="Helvetica"/>
                <a:cs typeface="Helvetica"/>
                <a:sym typeface="Helvetica"/>
              </a:defRPr>
            </a:lvl1pPr>
          </a:lstStyle>
          <a:p>
            <a:pPr/>
            <a:r>
              <a:t>ESHM13</a:t>
            </a:r>
          </a:p>
        </p:txBody>
      </p:sp>
      <p:sp>
        <p:nvSpPr>
          <p:cNvPr id="400" name="ESHM18"/>
          <p:cNvSpPr txBox="1"/>
          <p:nvPr/>
        </p:nvSpPr>
        <p:spPr>
          <a:xfrm>
            <a:off x="10445770" y="1706026"/>
            <a:ext cx="19437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6"/>
                </a:solidFill>
                <a:latin typeface="Helvetica"/>
                <a:ea typeface="Helvetica"/>
                <a:cs typeface="Helvetica"/>
                <a:sym typeface="Helvetica"/>
              </a:defRPr>
            </a:lvl1pPr>
          </a:lstStyle>
          <a:p>
            <a:pPr/>
            <a:r>
              <a:t>ESHM18</a:t>
            </a:r>
          </a:p>
        </p:txBody>
      </p:sp>
      <p:sp>
        <p:nvSpPr>
          <p:cNvPr id="401" name="ESHM02"/>
          <p:cNvSpPr txBox="1"/>
          <p:nvPr/>
        </p:nvSpPr>
        <p:spPr>
          <a:xfrm>
            <a:off x="4137392" y="1706026"/>
            <a:ext cx="19437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2">
                    <a:hueOff val="-2473793"/>
                    <a:satOff val="-50209"/>
                    <a:lumOff val="23543"/>
                  </a:schemeClr>
                </a:solidFill>
                <a:latin typeface="Helvetica"/>
                <a:ea typeface="Helvetica"/>
                <a:cs typeface="Helvetica"/>
                <a:sym typeface="Helvetica"/>
              </a:defRPr>
            </a:lvl1pPr>
          </a:lstStyle>
          <a:p>
            <a:pPr/>
            <a:r>
              <a:t>ESHM02</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EFEHR.next steps (JRA2,JRA3,JRA4)"/>
          <p:cNvSpPr txBox="1"/>
          <p:nvPr>
            <p:ph type="title"/>
          </p:nvPr>
        </p:nvSpPr>
        <p:spPr>
          <a:xfrm>
            <a:off x="-1" y="-129124"/>
            <a:ext cx="13004801" cy="1676818"/>
          </a:xfrm>
          <a:prstGeom prst="rect">
            <a:avLst/>
          </a:prstGeom>
        </p:spPr>
        <p:txBody>
          <a:bodyPr anchor="t"/>
          <a:lstStyle>
            <a:lvl1pPr algn="just" defTabSz="455675">
              <a:defRPr sz="6240"/>
            </a:lvl1pPr>
          </a:lstStyle>
          <a:p>
            <a:pPr/>
            <a:r>
              <a:t>EFEHR.next steps (JRA2,JRA3,JRA4)</a:t>
            </a:r>
          </a:p>
        </p:txBody>
      </p:sp>
      <p:pic>
        <p:nvPicPr>
          <p:cNvPr id="404" name="road_to_eshm19-small.png" descr="road_to_eshm19-small.png"/>
          <p:cNvPicPr>
            <a:picLocks noChangeAspect="1"/>
          </p:cNvPicPr>
          <p:nvPr/>
        </p:nvPicPr>
        <p:blipFill>
          <a:blip r:embed="rId2">
            <a:extLst/>
          </a:blip>
          <a:stretch>
            <a:fillRect/>
          </a:stretch>
        </p:blipFill>
        <p:spPr>
          <a:xfrm>
            <a:off x="17202" y="2275492"/>
            <a:ext cx="12970396" cy="5642883"/>
          </a:xfrm>
          <a:prstGeom prst="rect">
            <a:avLst/>
          </a:prstGeom>
          <a:ln w="12700">
            <a:miter lim="400000"/>
          </a:ln>
        </p:spPr>
      </p:pic>
      <p:sp>
        <p:nvSpPr>
          <p:cNvPr id="405" name="ESHM18/19: Master Flowchart"/>
          <p:cNvSpPr txBox="1"/>
          <p:nvPr/>
        </p:nvSpPr>
        <p:spPr>
          <a:xfrm>
            <a:off x="301434" y="1547693"/>
            <a:ext cx="10515601" cy="114330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l" defTabSz="914400">
              <a:lnSpc>
                <a:spcPct val="90000"/>
              </a:lnSpc>
              <a:defRPr cap="small" sz="4400">
                <a:solidFill>
                  <a:srgbClr val="49155C"/>
                </a:solidFill>
                <a:latin typeface="Palatino Linotype"/>
                <a:ea typeface="Palatino Linotype"/>
                <a:cs typeface="Palatino Linotype"/>
                <a:sym typeface="Palatino Linotype"/>
              </a:defRPr>
            </a:lvl1pPr>
          </a:lstStyle>
          <a:p>
            <a:pPr/>
            <a:r>
              <a:t>ESHM18/19: Master Flowchart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EFEHR.next steps"/>
          <p:cNvSpPr txBox="1"/>
          <p:nvPr>
            <p:ph type="title"/>
          </p:nvPr>
        </p:nvSpPr>
        <p:spPr>
          <a:xfrm>
            <a:off x="0" y="17574"/>
            <a:ext cx="9978362" cy="1524000"/>
          </a:xfrm>
          <a:prstGeom prst="rect">
            <a:avLst/>
          </a:prstGeom>
        </p:spPr>
        <p:txBody>
          <a:bodyPr anchor="t"/>
          <a:lstStyle>
            <a:lvl1pPr algn="l">
              <a:defRPr>
                <a:latin typeface="Palatino Linotype"/>
                <a:ea typeface="Palatino Linotype"/>
                <a:cs typeface="Palatino Linotype"/>
                <a:sym typeface="Palatino Linotype"/>
              </a:defRPr>
            </a:lvl1pPr>
          </a:lstStyle>
          <a:p>
            <a:pPr/>
            <a:r>
              <a:t>EFEHR.next steps</a:t>
            </a:r>
          </a:p>
        </p:txBody>
      </p:sp>
      <p:pic>
        <p:nvPicPr>
          <p:cNvPr id="408" name="image2.png" descr="image2.png"/>
          <p:cNvPicPr>
            <a:picLocks noChangeAspect="1"/>
          </p:cNvPicPr>
          <p:nvPr/>
        </p:nvPicPr>
        <p:blipFill>
          <a:blip r:embed="rId3">
            <a:extLst/>
          </a:blip>
          <a:stretch>
            <a:fillRect/>
          </a:stretch>
        </p:blipFill>
        <p:spPr>
          <a:xfrm>
            <a:off x="9978362" y="201025"/>
            <a:ext cx="2704540" cy="1157098"/>
          </a:xfrm>
          <a:prstGeom prst="rect">
            <a:avLst/>
          </a:prstGeom>
          <a:ln w="12700">
            <a:miter lim="400000"/>
          </a:ln>
        </p:spPr>
      </p:pic>
      <p:sp>
        <p:nvSpPr>
          <p:cNvPr id="409" name="Continue the integration of data, services and software with EPOS ICS (Integrated Core Services) and across other Thematic Core Services (TCS).…"/>
          <p:cNvSpPr txBox="1"/>
          <p:nvPr>
            <p:ph type="body" idx="1"/>
          </p:nvPr>
        </p:nvSpPr>
        <p:spPr>
          <a:xfrm>
            <a:off x="87723" y="1832305"/>
            <a:ext cx="12593121" cy="7198421"/>
          </a:xfrm>
          <a:prstGeom prst="rect">
            <a:avLst/>
          </a:prstGeom>
        </p:spPr>
        <p:txBody>
          <a:bodyPr anchor="t"/>
          <a:lstStyle/>
          <a:p>
            <a:pPr marL="370416" indent="-370416" algn="just" defTabSz="457200">
              <a:lnSpc>
                <a:spcPct val="9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Palatino Linotype"/>
                <a:ea typeface="Palatino Linotype"/>
                <a:cs typeface="Palatino Linotype"/>
                <a:sym typeface="Palatino Linotype"/>
              </a:defRPr>
            </a:pPr>
            <a:r>
              <a:t>Continue the integration of data, services and software with EPOS ICS (Integrated Core Services) and across other Thematic Core Services (TCS).</a:t>
            </a:r>
          </a:p>
          <a:p>
            <a:pPr marL="370416" indent="-370416" algn="just" defTabSz="457200">
              <a:lnSpc>
                <a:spcPct val="9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Palatino Linotype"/>
                <a:ea typeface="Palatino Linotype"/>
                <a:cs typeface="Palatino Linotype"/>
                <a:sym typeface="Palatino Linotype"/>
              </a:defRPr>
            </a:pPr>
            <a:r>
              <a:t>December (2017): become EPOS metadata compliant</a:t>
            </a:r>
          </a:p>
        </p:txBody>
      </p:sp>
      <p:pic>
        <p:nvPicPr>
          <p:cNvPr id="410" name="Screen Shot 2017-05-31 at 08.11.05.png" descr="Screen Shot 2017-05-31 at 08.11.05.png"/>
          <p:cNvPicPr>
            <a:picLocks noChangeAspect="1"/>
          </p:cNvPicPr>
          <p:nvPr/>
        </p:nvPicPr>
        <p:blipFill>
          <a:blip r:embed="rId4">
            <a:extLst/>
          </a:blip>
          <a:srcRect l="0" t="20130" r="50874" b="17355"/>
          <a:stretch>
            <a:fillRect/>
          </a:stretch>
        </p:blipFill>
        <p:spPr>
          <a:xfrm>
            <a:off x="7650676" y="4182004"/>
            <a:ext cx="4837093" cy="4639645"/>
          </a:xfrm>
          <a:prstGeom prst="rect">
            <a:avLst/>
          </a:prstGeom>
          <a:ln w="12700">
            <a:miter lim="400000"/>
          </a:ln>
        </p:spPr>
      </p:pic>
      <p:graphicFrame>
        <p:nvGraphicFramePr>
          <p:cNvPr id="411" name="Table"/>
          <p:cNvGraphicFramePr/>
          <p:nvPr/>
        </p:nvGraphicFramePr>
        <p:xfrm>
          <a:off x="546339" y="4330593"/>
          <a:ext cx="6918628" cy="48636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14288"/>
                <a:gridCol w="1961909"/>
                <a:gridCol w="3129729"/>
              </a:tblGrid>
              <a:tr h="405229">
                <a:tc rowSpan="2">
                  <a:txBody>
                    <a:bodyPr/>
                    <a:lstStyle/>
                    <a:p>
                      <a:pPr algn="l" defTabSz="457200">
                        <a:lnSpc>
                          <a:spcPts val="3000"/>
                        </a:lnSpc>
                      </a:pPr>
                      <a:r>
                        <a:rPr sz="1300">
                          <a:latin typeface="Arial"/>
                          <a:ea typeface="Arial"/>
                          <a:cs typeface="Arial"/>
                          <a:sym typeface="Arial"/>
                        </a:rPr>
                        <a:t>Attributes specific to the dataset or data product</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solidFill>
                      <a:srgbClr val="F9CB9C"/>
                    </a:solidFill>
                  </a:tcPr>
                </a:tc>
                <a:tc>
                  <a:txBody>
                    <a:bodyPr/>
                    <a:lstStyle/>
                    <a:p>
                      <a:pPr algn="l" defTabSz="457200">
                        <a:lnSpc>
                          <a:spcPts val="3000"/>
                        </a:lnSpc>
                      </a:pPr>
                      <a:r>
                        <a:rPr sz="1300">
                          <a:latin typeface="Arial"/>
                          <a:ea typeface="Arial"/>
                          <a:cs typeface="Arial"/>
                          <a:sym typeface="Arial"/>
                        </a:rPr>
                        <a:t>Data Type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b="1" sz="1300">
                          <a:latin typeface="Arial"/>
                          <a:ea typeface="Arial"/>
                          <a:cs typeface="Arial"/>
                          <a:sym typeface="Arial"/>
                        </a:rPr>
                        <a:t>European Facilities for Seismic Hazard and Risk</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solidFill>
                      <a:srgbClr val="E06666"/>
                    </a:solidFill>
                  </a:tcPr>
                </a:tc>
              </a:tr>
              <a:tr h="145076">
                <a:tc vMerge="1">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430524">
                <a:tc>
                  <a:txBody>
                    <a:bodyPr/>
                    <a:lstStyle/>
                    <a:p>
                      <a:pPr algn="l" defTabSz="457200">
                        <a:lnSpc>
                          <a:spcPts val="3000"/>
                        </a:lnSpc>
                      </a:pPr>
                      <a:r>
                        <a:rPr sz="1300">
                          <a:latin typeface="Arial"/>
                          <a:ea typeface="Arial"/>
                          <a:cs typeface="Arial"/>
                          <a:sym typeface="Arial"/>
                        </a:rPr>
                        <a:t>Unique Resource Identifier</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solidFill>
                            <a:srgbClr val="444444"/>
                          </a:solidFill>
                          <a:latin typeface="Arial"/>
                          <a:ea typeface="Arial"/>
                          <a:cs typeface="Arial"/>
                          <a:sym typeface="Arial"/>
                        </a:rPr>
                        <a:t>European Facilities for Seismic Hazard and Risk (EFEHR)</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l" defTabSz="457200">
                        <a:lnSpc>
                          <a:spcPts val="3000"/>
                        </a:lnSpc>
                      </a:pPr>
                      <a:r>
                        <a:rPr b="1" sz="1300">
                          <a:latin typeface="Arial"/>
                          <a:ea typeface="Arial"/>
                          <a:cs typeface="Arial"/>
                          <a:sym typeface="Arial"/>
                        </a:rPr>
                        <a:t>Organization</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ETH Zurich</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Name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b="1" sz="1300">
                          <a:latin typeface="Arial"/>
                          <a:ea typeface="Arial"/>
                          <a:cs typeface="Arial"/>
                          <a:sym typeface="Arial"/>
                        </a:rPr>
                        <a:t>originator, distributor, custodian</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Role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ID</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Organization</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defRPr b="1" sz="1300" u="sng">
                          <a:solidFill>
                            <a:srgbClr val="0000EE"/>
                          </a:solidFill>
                          <a:latin typeface="Arial"/>
                          <a:ea typeface="Arial"/>
                          <a:cs typeface="Arial"/>
                          <a:sym typeface="Arial"/>
                        </a:defRPr>
                      </a:pPr>
                      <a:r>
                        <a:rPr>
                          <a:hlinkClick r:id="rId5" invalidUrl="" action="" tgtFrame="" tooltip="" history="1" highlightClick="0" endSnd="0"/>
                        </a:rPr>
                        <a:t>http://www.efehr.org/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Website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Earth Science, Seimology</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Science domain</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l" defTabSz="457200">
                        <a:lnSpc>
                          <a:spcPts val="3000"/>
                        </a:lnSpc>
                      </a:pPr>
                      <a:r>
                        <a:rPr b="1" sz="1300">
                          <a:latin typeface="Arial"/>
                          <a:ea typeface="Arial"/>
                          <a:cs typeface="Arial"/>
                          <a:sym typeface="Arial"/>
                        </a:rPr>
                        <a:t>Contact</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b="1" sz="1300">
                          <a:solidFill>
                            <a:srgbClr val="FF0000"/>
                          </a:solidFill>
                          <a:latin typeface="Arial"/>
                          <a:ea typeface="Arial"/>
                          <a:cs typeface="Arial"/>
                          <a:sym typeface="Arial"/>
                        </a:rPr>
                        <a:t>L.</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Given Name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Danciu</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Last Name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double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defRPr sz="1300" u="sng">
                          <a:solidFill>
                            <a:srgbClr val="0000EE"/>
                          </a:solidFill>
                          <a:latin typeface="Arial"/>
                          <a:ea typeface="Arial"/>
                          <a:cs typeface="Arial"/>
                          <a:sym typeface="Arial"/>
                        </a:defRPr>
                      </a:pPr>
                      <a:r>
                        <a:rPr>
                          <a:hlinkClick r:id="rId6" invalidUrl="" action="" tgtFrame="" tooltip="" history="1" highlightClick="0" endSnd="0"/>
                        </a:rPr>
                        <a:t>orcid.org/0000-0003-4086-8755</a:t>
                      </a: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ID</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l" defTabSz="457200">
                        <a:lnSpc>
                          <a:spcPts val="3000"/>
                        </a:lnSpc>
                      </a:pPr>
                      <a:r>
                        <a:rPr b="1" sz="1300">
                          <a:latin typeface="Arial"/>
                          <a:ea typeface="Arial"/>
                          <a:cs typeface="Arial"/>
                          <a:sym typeface="Arial"/>
                        </a:rPr>
                        <a:t>Facility Manager</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Given Name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Last Name</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265322">
                <a:tc>
                  <a:txBody>
                    <a:bodyPr/>
                    <a:lstStyle/>
                    <a:p>
                      <a:pPr algn="r" defTabSz="457200">
                        <a:lnSpc>
                          <a:spcPts val="3000"/>
                        </a:lnSpc>
                      </a:pPr>
                      <a:r>
                        <a:rPr sz="1300">
                          <a:latin typeface="Arial"/>
                          <a:ea typeface="Arial"/>
                          <a:cs typeface="Arial"/>
                          <a:sym typeface="Arial"/>
                        </a:rPr>
                        <a:t>ID</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EFEHR is designed as a sustainable community resource for European Earthquake Hazard and Risk. The EFEHR web platform provides access to data, models, tools and expertise relevant for assessment of seismic hazard and risk in Europe. EFEHR is hosted at ETH Zurich and operated by the Swiss Seismological Service (Schweizerischer Erdbebendienst SED), in close collaboration with EUCENTRE Pavia.</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r h="155626">
                <a:tc>
                  <a:txBody>
                    <a:bodyPr/>
                    <a:lstStyle/>
                    <a:p>
                      <a:pPr algn="l" defTabSz="457200">
                        <a:lnSpc>
                          <a:spcPts val="3000"/>
                        </a:lnSpc>
                      </a:pPr>
                      <a:r>
                        <a:rPr b="1" sz="1300">
                          <a:latin typeface="Arial"/>
                          <a:ea typeface="Arial"/>
                          <a:cs typeface="Arial"/>
                          <a:sym typeface="Arial"/>
                        </a:rPr>
                        <a:t>Related Sources</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algn="l" defTabSz="457200">
                        <a:lnSpc>
                          <a:spcPts val="3000"/>
                        </a:lnSpc>
                      </a:pPr>
                      <a:r>
                        <a:rPr sz="1300">
                          <a:latin typeface="Arial"/>
                          <a:ea typeface="Arial"/>
                          <a:cs typeface="Arial"/>
                          <a:sym typeface="Arial"/>
                        </a:rPr>
                        <a:t>String</a:t>
                      </a:r>
                    </a:p>
                  </a:txBody>
                  <a:tcPr marL="38100" marR="38100" marT="25400" marB="25400" anchor="ctr"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c>
                  <a:txBody>
                    <a:bodyPr/>
                    <a:lstStyle/>
                    <a:p>
                      <a:pPr defTabSz="914400">
                        <a:defRPr sz="2600"/>
                      </a:pPr>
                    </a:p>
                  </a:txBody>
                  <a:tcPr marL="38100" marR="38100" marT="25400" marB="25400" anchor="b" anchorCtr="0" horzOverflow="overflow">
                    <a:lnL w="12700">
                      <a:solidFill>
                        <a:srgbClr val="CCCCCC"/>
                      </a:solidFill>
                      <a:miter lim="400000"/>
                    </a:lnL>
                    <a:lnR w="12700">
                      <a:solidFill>
                        <a:srgbClr val="CCCCCC"/>
                      </a:solidFill>
                      <a:miter lim="400000"/>
                    </a:lnR>
                    <a:lnT w="12700">
                      <a:solidFill>
                        <a:srgbClr val="CCCCCC"/>
                      </a:solidFill>
                      <a:miter lim="400000"/>
                    </a:lnT>
                    <a:lnB w="12700">
                      <a:solidFill>
                        <a:srgbClr val="CCCCCC"/>
                      </a:solidFill>
                      <a:miter lim="400000"/>
                    </a:lnB>
                  </a:tcPr>
                </a:tc>
              </a:tr>
            </a:tbl>
          </a:graphicData>
        </a:graphic>
      </p:graphicFrame>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5" name="Screen Shot 2017-05-22 at 11.59.39.png" descr="Screen Shot 2017-05-22 at 11.59.39.png"/>
          <p:cNvPicPr>
            <a:picLocks noChangeAspect="0"/>
          </p:cNvPicPr>
          <p:nvPr/>
        </p:nvPicPr>
        <p:blipFill>
          <a:blip r:embed="rId3">
            <a:extLst/>
          </a:blip>
          <a:stretch>
            <a:fillRect/>
          </a:stretch>
        </p:blipFill>
        <p:spPr>
          <a:xfrm>
            <a:off x="-23664" y="-93471"/>
            <a:ext cx="6803836" cy="9389780"/>
          </a:xfrm>
          <a:prstGeom prst="rect">
            <a:avLst/>
          </a:prstGeom>
          <a:ln w="12700">
            <a:miter lim="400000"/>
          </a:ln>
        </p:spPr>
      </p:pic>
      <p:sp>
        <p:nvSpPr>
          <p:cNvPr id="416" name="web-platform upgraded (M6)…"/>
          <p:cNvSpPr txBox="1"/>
          <p:nvPr/>
        </p:nvSpPr>
        <p:spPr>
          <a:xfrm>
            <a:off x="6823910" y="2740210"/>
            <a:ext cx="5933217" cy="2489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876652" indent="-432152" algn="just" defTabSz="457200">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Palatino Linotype"/>
                <a:ea typeface="Palatino Linotype"/>
                <a:cs typeface="Palatino Linotype"/>
                <a:sym typeface="Palatino Linotype"/>
              </a:defRPr>
            </a:pPr>
            <a:r>
              <a:t>web-platform upgraded (M6) </a:t>
            </a:r>
          </a:p>
          <a:p>
            <a:pPr lvl="1" marL="876652" indent="-432152" algn="just" defTabSz="457200">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Palatino Linotype"/>
                <a:ea typeface="Palatino Linotype"/>
                <a:cs typeface="Palatino Linotype"/>
                <a:sym typeface="Palatino Linotype"/>
              </a:defRPr>
            </a:pPr>
          </a:p>
          <a:p>
            <a:pPr lvl="1" marL="876652" indent="-432152" algn="just" defTabSz="457200">
              <a:buSzPct val="7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latin typeface="Palatino Linotype"/>
                <a:ea typeface="Palatino Linotype"/>
                <a:cs typeface="Palatino Linotype"/>
                <a:sym typeface="Palatino Linotype"/>
              </a:defRPr>
            </a:pPr>
            <a:r>
              <a:t>hands-on this afternoon</a:t>
            </a:r>
          </a:p>
        </p:txBody>
      </p:sp>
      <p:sp>
        <p:nvSpPr>
          <p:cNvPr id="417" name="EFEHR.hands-on"/>
          <p:cNvSpPr txBox="1"/>
          <p:nvPr>
            <p:ph type="title"/>
          </p:nvPr>
        </p:nvSpPr>
        <p:spPr>
          <a:xfrm>
            <a:off x="6718101" y="7806907"/>
            <a:ext cx="6286699" cy="1524001"/>
          </a:xfrm>
          <a:prstGeom prst="rect">
            <a:avLst/>
          </a:prstGeom>
        </p:spPr>
        <p:txBody>
          <a:bodyPr anchor="t"/>
          <a:lstStyle>
            <a:lvl1pPr algn="r" defTabSz="461518">
              <a:defRPr sz="6320">
                <a:latin typeface="Palatino Linotype"/>
                <a:ea typeface="Palatino Linotype"/>
                <a:cs typeface="Palatino Linotype"/>
                <a:sym typeface="Palatino Linotype"/>
              </a:defRPr>
            </a:lvl1pPr>
          </a:lstStyle>
          <a:p>
            <a:pPr/>
            <a:r>
              <a:t>EFEHR.hands-on</a:t>
            </a:r>
          </a:p>
        </p:txBody>
      </p:sp>
      <p:pic>
        <p:nvPicPr>
          <p:cNvPr id="418" name="image2.png" descr="image2.png"/>
          <p:cNvPicPr>
            <a:picLocks noChangeAspect="1"/>
          </p:cNvPicPr>
          <p:nvPr/>
        </p:nvPicPr>
        <p:blipFill>
          <a:blip r:embed="rId4">
            <a:extLst/>
          </a:blip>
          <a:stretch>
            <a:fillRect/>
          </a:stretch>
        </p:blipFill>
        <p:spPr>
          <a:xfrm>
            <a:off x="9813602" y="201025"/>
            <a:ext cx="2704540" cy="115709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thank you!"/>
          <p:cNvSpPr txBox="1"/>
          <p:nvPr>
            <p:ph type="title"/>
          </p:nvPr>
        </p:nvSpPr>
        <p:spPr>
          <a:xfrm>
            <a:off x="127132" y="3471974"/>
            <a:ext cx="8030097" cy="2112363"/>
          </a:xfrm>
          <a:prstGeom prst="rect">
            <a:avLst/>
          </a:prstGeom>
          <a:solidFill>
            <a:schemeClr val="accent5">
              <a:hueOff val="-444211"/>
              <a:satOff val="-14915"/>
              <a:lumOff val="22857"/>
            </a:schemeClr>
          </a:solidFill>
        </p:spPr>
        <p:txBody>
          <a:bodyPr anchor="t"/>
          <a:lstStyle>
            <a:lvl1pPr algn="l">
              <a:defRPr b="1">
                <a:solidFill>
                  <a:srgbClr val="DCDEE0"/>
                </a:solidFill>
                <a:latin typeface="Palatino Linotype"/>
                <a:ea typeface="Palatino Linotype"/>
                <a:cs typeface="Palatino Linotype"/>
                <a:sym typeface="Palatino Linotype"/>
              </a:defRPr>
            </a:lvl1pPr>
          </a:lstStyle>
          <a:p>
            <a:pPr/>
            <a:r>
              <a:t>thank you!</a:t>
            </a:r>
          </a:p>
        </p:txBody>
      </p:sp>
      <p:sp>
        <p:nvSpPr>
          <p:cNvPr id="423" name="laurentiu.danciu@sed.ethz.ch"/>
          <p:cNvSpPr txBox="1"/>
          <p:nvPr/>
        </p:nvSpPr>
        <p:spPr>
          <a:xfrm>
            <a:off x="0" y="6460728"/>
            <a:ext cx="427660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u="sng">
                <a:hlinkClick r:id="rId3" invalidUrl="" action="" tgtFrame="" tooltip="" history="1" highlightClick="0" endSnd="0"/>
              </a:defRPr>
            </a:lvl1pPr>
          </a:lstStyle>
          <a:p>
            <a:pPr>
              <a:defRPr u="none"/>
            </a:pPr>
            <a:r>
              <a:rPr u="sng">
                <a:hlinkClick r:id="rId3" invalidUrl="" action="" tgtFrame="" tooltip="" history="1" highlightClick="0" endSnd="0"/>
              </a:rPr>
              <a:t>laurentiu.danciu@sed.ethz.ch</a:t>
            </a:r>
          </a:p>
        </p:txBody>
      </p:sp>
      <p:sp>
        <p:nvSpPr>
          <p:cNvPr id="424" name="Laurentiu Danciu"/>
          <p:cNvSpPr txBox="1"/>
          <p:nvPr/>
        </p:nvSpPr>
        <p:spPr>
          <a:xfrm>
            <a:off x="389402" y="5787628"/>
            <a:ext cx="3497796"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300">
                <a:latin typeface="Palatino Linotype"/>
                <a:ea typeface="Palatino Linotype"/>
                <a:cs typeface="Palatino Linotype"/>
                <a:sym typeface="Palatino Linotype"/>
              </a:defRPr>
            </a:lvl1pPr>
          </a:lstStyle>
          <a:p>
            <a:pPr/>
            <a:r>
              <a:t>Laurentiu Danciu</a:t>
            </a:r>
          </a:p>
        </p:txBody>
      </p:sp>
      <p:pic>
        <p:nvPicPr>
          <p:cNvPr id="425" name="image1.jpeg" descr="image1.jpeg"/>
          <p:cNvPicPr>
            <a:picLocks noChangeAspect="1"/>
          </p:cNvPicPr>
          <p:nvPr/>
        </p:nvPicPr>
        <p:blipFill>
          <a:blip r:embed="rId4">
            <a:extLst/>
          </a:blip>
          <a:srcRect l="12325" t="32235" r="9868" b="32235"/>
          <a:stretch>
            <a:fillRect/>
          </a:stretch>
        </p:blipFill>
        <p:spPr>
          <a:xfrm>
            <a:off x="11360616" y="8945118"/>
            <a:ext cx="1544031" cy="274994"/>
          </a:xfrm>
          <a:prstGeom prst="rect">
            <a:avLst/>
          </a:prstGeom>
          <a:ln w="12700">
            <a:miter lim="400000"/>
          </a:ln>
        </p:spPr>
      </p:pic>
      <p:pic>
        <p:nvPicPr>
          <p:cNvPr id="426" name="image3.png" descr="image3.png"/>
          <p:cNvPicPr>
            <a:picLocks noChangeAspect="1"/>
          </p:cNvPicPr>
          <p:nvPr/>
        </p:nvPicPr>
        <p:blipFill>
          <a:blip r:embed="rId5">
            <a:extLst/>
          </a:blip>
          <a:stretch>
            <a:fillRect/>
          </a:stretch>
        </p:blipFill>
        <p:spPr>
          <a:xfrm>
            <a:off x="9775366" y="8878820"/>
            <a:ext cx="1402967" cy="465786"/>
          </a:xfrm>
          <a:prstGeom prst="rect">
            <a:avLst/>
          </a:prstGeom>
          <a:ln w="12700">
            <a:miter lim="400000"/>
          </a:ln>
        </p:spPr>
      </p:pic>
      <p:pic>
        <p:nvPicPr>
          <p:cNvPr id="427" name="image2.png" descr="image2.png"/>
          <p:cNvPicPr>
            <a:picLocks noChangeAspect="1"/>
          </p:cNvPicPr>
          <p:nvPr/>
        </p:nvPicPr>
        <p:blipFill>
          <a:blip r:embed="rId6">
            <a:extLst/>
          </a:blip>
          <a:stretch>
            <a:fillRect/>
          </a:stretch>
        </p:blipFill>
        <p:spPr>
          <a:xfrm>
            <a:off x="8659234" y="8882868"/>
            <a:ext cx="933850" cy="399535"/>
          </a:xfrm>
          <a:prstGeom prst="rect">
            <a:avLst/>
          </a:prstGeom>
          <a:ln w="12700">
            <a:miter lim="400000"/>
          </a:ln>
        </p:spPr>
      </p:pic>
      <p:pic>
        <p:nvPicPr>
          <p:cNvPr id="428" name="Image" descr="Image"/>
          <p:cNvPicPr>
            <a:picLocks noChangeAspect="1"/>
          </p:cNvPicPr>
          <p:nvPr/>
        </p:nvPicPr>
        <p:blipFill>
          <a:blip r:embed="rId7">
            <a:extLst/>
          </a:blip>
          <a:stretch>
            <a:fillRect/>
          </a:stretch>
        </p:blipFill>
        <p:spPr>
          <a:xfrm>
            <a:off x="8157228" y="3452392"/>
            <a:ext cx="4847573" cy="21515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European  Facilities  for  Earthquake  Hazard  and  Risk  (EFEHR,  www.efehr.org)  established  in  2010,  provide  coordinated  services  for  earthquake  hazard  and  risk  information  for Euro-Mediterranean region.…"/>
          <p:cNvSpPr txBox="1"/>
          <p:nvPr>
            <p:ph type="body" sz="half" idx="1"/>
          </p:nvPr>
        </p:nvSpPr>
        <p:spPr>
          <a:xfrm>
            <a:off x="5256087" y="2714968"/>
            <a:ext cx="7451264" cy="5183144"/>
          </a:xfrm>
          <a:prstGeom prst="rect">
            <a:avLst/>
          </a:prstGeom>
        </p:spPr>
        <p:txBody>
          <a:bodyPr anchor="t"/>
          <a:lstStyle/>
          <a:p>
            <a:pPr marL="0" indent="0" algn="r">
              <a:spcBef>
                <a:spcPts val="0"/>
              </a:spcBef>
              <a:buSzTx/>
              <a:buNone/>
              <a:defRPr sz="2500"/>
            </a:pPr>
            <a:r>
              <a:rPr b="1"/>
              <a:t>European  Facilities  for  Earthquake  Hazard  and  Risk  (EFEHR,  www.efehr.org) </a:t>
            </a:r>
            <a:r>
              <a:t> established  in  2010,  provide  coordinated  services  for  earthquake  hazard  and  risk  information  for Euro-Mediterranean region.  </a:t>
            </a:r>
          </a:p>
          <a:p>
            <a:pPr marL="0" indent="0" algn="r">
              <a:spcBef>
                <a:spcPts val="0"/>
              </a:spcBef>
              <a:buSzTx/>
              <a:buNone/>
              <a:defRPr sz="2500"/>
            </a:pPr>
          </a:p>
          <a:p>
            <a:pPr marL="0" indent="0" algn="r">
              <a:spcBef>
                <a:spcPts val="0"/>
              </a:spcBef>
              <a:buSzTx/>
              <a:buNone/>
              <a:defRPr sz="2500"/>
            </a:pPr>
            <a:r>
              <a:t>Initially  developed  within  the  EU  FP7  projects  NERA (2010-2014), SYNER-G (2009-2012)  and  SHARE (2010-2013).</a:t>
            </a:r>
          </a:p>
        </p:txBody>
      </p:sp>
      <p:sp>
        <p:nvSpPr>
          <p:cNvPr id="202" name=".introducing EFEHR"/>
          <p:cNvSpPr txBox="1"/>
          <p:nvPr>
            <p:ph type="title"/>
          </p:nvPr>
        </p:nvSpPr>
        <p:spPr>
          <a:xfrm>
            <a:off x="-1" y="-129124"/>
            <a:ext cx="13004801" cy="2159001"/>
          </a:xfrm>
          <a:prstGeom prst="rect">
            <a:avLst/>
          </a:prstGeom>
        </p:spPr>
        <p:txBody>
          <a:bodyPr/>
          <a:lstStyle>
            <a:lvl1pPr algn="r"/>
          </a:lstStyle>
          <a:p>
            <a:pPr/>
            <a:r>
              <a:t>.introducing EFEHR</a:t>
            </a:r>
          </a:p>
        </p:txBody>
      </p:sp>
      <p:grpSp>
        <p:nvGrpSpPr>
          <p:cNvPr id="209" name="Group"/>
          <p:cNvGrpSpPr/>
          <p:nvPr/>
        </p:nvGrpSpPr>
        <p:grpSpPr>
          <a:xfrm>
            <a:off x="381631" y="1523999"/>
            <a:ext cx="4748668" cy="7565082"/>
            <a:chOff x="0" y="0"/>
            <a:chExt cx="4748666" cy="7565080"/>
          </a:xfrm>
        </p:grpSpPr>
        <p:grpSp>
          <p:nvGrpSpPr>
            <p:cNvPr id="207" name="Group"/>
            <p:cNvGrpSpPr/>
            <p:nvPr/>
          </p:nvGrpSpPr>
          <p:grpSpPr>
            <a:xfrm>
              <a:off x="0" y="0"/>
              <a:ext cx="4748667" cy="7565081"/>
              <a:chOff x="0" y="0"/>
              <a:chExt cx="4748666" cy="7565080"/>
            </a:xfrm>
          </p:grpSpPr>
          <p:pic>
            <p:nvPicPr>
              <p:cNvPr id="203" name="EFEHR_vertical.png" descr="EFEHR_vertical.png"/>
              <p:cNvPicPr>
                <a:picLocks noChangeAspect="1"/>
              </p:cNvPicPr>
              <p:nvPr/>
            </p:nvPicPr>
            <p:blipFill>
              <a:blip r:embed="rId2">
                <a:extLst/>
              </a:blip>
              <a:stretch>
                <a:fillRect/>
              </a:stretch>
            </p:blipFill>
            <p:spPr>
              <a:xfrm>
                <a:off x="0" y="0"/>
                <a:ext cx="4247485" cy="7394046"/>
              </a:xfrm>
              <a:prstGeom prst="rect">
                <a:avLst/>
              </a:prstGeom>
              <a:ln w="12700" cap="flat">
                <a:noFill/>
                <a:miter lim="400000"/>
              </a:ln>
              <a:effectLst/>
            </p:spPr>
          </p:pic>
          <p:pic>
            <p:nvPicPr>
              <p:cNvPr id="204" name="Screen Shot 2017-04-17 at 16.59.08.png" descr="Screen Shot 2017-04-17 at 16.59.08.png"/>
              <p:cNvPicPr>
                <a:picLocks noChangeAspect="1"/>
              </p:cNvPicPr>
              <p:nvPr/>
            </p:nvPicPr>
            <p:blipFill>
              <a:blip r:embed="rId3">
                <a:extLst/>
              </a:blip>
              <a:srcRect l="0" t="11538" r="0" b="0"/>
              <a:stretch>
                <a:fillRect/>
              </a:stretch>
            </p:blipFill>
            <p:spPr>
              <a:xfrm>
                <a:off x="2826262" y="5824634"/>
                <a:ext cx="1922405" cy="1740447"/>
              </a:xfrm>
              <a:prstGeom prst="rect">
                <a:avLst/>
              </a:prstGeom>
              <a:ln w="12700" cap="flat">
                <a:noFill/>
                <a:miter lim="400000"/>
              </a:ln>
              <a:effectLst/>
            </p:spPr>
          </p:pic>
          <p:pic>
            <p:nvPicPr>
              <p:cNvPr id="205" name="Image" descr="Image"/>
              <p:cNvPicPr>
                <a:picLocks noChangeAspect="1"/>
              </p:cNvPicPr>
              <p:nvPr/>
            </p:nvPicPr>
            <p:blipFill>
              <a:blip r:embed="rId4">
                <a:extLst/>
              </a:blip>
              <a:stretch>
                <a:fillRect/>
              </a:stretch>
            </p:blipFill>
            <p:spPr>
              <a:xfrm>
                <a:off x="614674" y="1137010"/>
                <a:ext cx="1412782" cy="649880"/>
              </a:xfrm>
              <a:prstGeom prst="rect">
                <a:avLst/>
              </a:prstGeom>
              <a:ln w="12700" cap="flat">
                <a:noFill/>
                <a:miter lim="400000"/>
              </a:ln>
              <a:effectLst/>
            </p:spPr>
          </p:pic>
          <p:pic>
            <p:nvPicPr>
              <p:cNvPr id="206" name="Image" descr="Image"/>
              <p:cNvPicPr>
                <a:picLocks noChangeAspect="1"/>
              </p:cNvPicPr>
              <p:nvPr/>
            </p:nvPicPr>
            <p:blipFill>
              <a:blip r:embed="rId4">
                <a:extLst/>
              </a:blip>
              <a:stretch>
                <a:fillRect/>
              </a:stretch>
            </p:blipFill>
            <p:spPr>
              <a:xfrm>
                <a:off x="2566092" y="4351046"/>
                <a:ext cx="1412782" cy="649880"/>
              </a:xfrm>
              <a:prstGeom prst="rect">
                <a:avLst/>
              </a:prstGeom>
              <a:ln w="12700" cap="flat">
                <a:noFill/>
                <a:miter lim="400000"/>
              </a:ln>
              <a:effectLst/>
            </p:spPr>
          </p:pic>
        </p:grpSp>
        <p:pic>
          <p:nvPicPr>
            <p:cNvPr id="208" name="Image" descr="Image"/>
            <p:cNvPicPr>
              <a:picLocks noChangeAspect="1"/>
            </p:cNvPicPr>
            <p:nvPr/>
          </p:nvPicPr>
          <p:blipFill>
            <a:blip r:embed="rId5">
              <a:extLst/>
            </a:blip>
            <a:stretch>
              <a:fillRect/>
            </a:stretch>
          </p:blipFill>
          <p:spPr>
            <a:xfrm>
              <a:off x="2566092" y="2469295"/>
              <a:ext cx="1412782" cy="1056515"/>
            </a:xfrm>
            <a:prstGeom prst="rect">
              <a:avLst/>
            </a:prstGeom>
            <a:ln w="12700" cap="flat">
              <a:noFill/>
              <a:miter lim="400000"/>
            </a:ln>
            <a:effectLst/>
          </p:spPr>
        </p:pic>
      </p:grpSp>
      <p:grpSp>
        <p:nvGrpSpPr>
          <p:cNvPr id="212" name="Group"/>
          <p:cNvGrpSpPr/>
          <p:nvPr/>
        </p:nvGrpSpPr>
        <p:grpSpPr>
          <a:xfrm>
            <a:off x="144340" y="59408"/>
            <a:ext cx="1596103" cy="1288842"/>
            <a:chOff x="0" y="0"/>
            <a:chExt cx="1596102" cy="1288841"/>
          </a:xfrm>
        </p:grpSpPr>
        <p:pic>
          <p:nvPicPr>
            <p:cNvPr id="210" name="image2.png" descr="image2.png"/>
            <p:cNvPicPr>
              <a:picLocks noChangeAspect="1"/>
            </p:cNvPicPr>
            <p:nvPr/>
          </p:nvPicPr>
          <p:blipFill>
            <a:blip r:embed="rId6">
              <a:extLst/>
            </a:blip>
            <a:stretch>
              <a:fillRect/>
            </a:stretch>
          </p:blipFill>
          <p:spPr>
            <a:xfrm>
              <a:off x="62278" y="0"/>
              <a:ext cx="1471546" cy="629579"/>
            </a:xfrm>
            <a:prstGeom prst="rect">
              <a:avLst/>
            </a:prstGeom>
            <a:ln w="12700" cap="flat">
              <a:noFill/>
              <a:miter lim="400000"/>
            </a:ln>
            <a:effectLst/>
          </p:spPr>
        </p:pic>
        <p:pic>
          <p:nvPicPr>
            <p:cNvPr id="211" name="Image" descr="Image"/>
            <p:cNvPicPr>
              <a:picLocks noChangeAspect="1"/>
            </p:cNvPicPr>
            <p:nvPr/>
          </p:nvPicPr>
          <p:blipFill>
            <a:blip r:embed="rId7">
              <a:extLst/>
            </a:blip>
            <a:stretch>
              <a:fillRect/>
            </a:stretch>
          </p:blipFill>
          <p:spPr>
            <a:xfrm>
              <a:off x="0" y="687116"/>
              <a:ext cx="1596103" cy="601726"/>
            </a:xfrm>
            <a:prstGeom prst="rect">
              <a:avLst/>
            </a:prstGeom>
            <a:ln w="12700" cap="flat">
              <a:noFill/>
              <a:miter lim="400000"/>
            </a:ln>
            <a:effectLst/>
          </p:spPr>
        </p:pic>
      </p:grpSp>
      <p:sp>
        <p:nvSpPr>
          <p:cNvPr id="213" name="seismology"/>
          <p:cNvSpPr txBox="1"/>
          <p:nvPr/>
        </p:nvSpPr>
        <p:spPr>
          <a:xfrm>
            <a:off x="-187997" y="1248156"/>
            <a:ext cx="2057577" cy="551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lvl="1" indent="221742" algn="just" defTabSz="443484">
              <a:tabLst>
                <a:tab pos="342900" algn="l"/>
                <a:tab pos="685800" algn="l"/>
                <a:tab pos="1028700" algn="l"/>
                <a:tab pos="1371600" algn="l"/>
                <a:tab pos="1714500" algn="l"/>
                <a:tab pos="2057400" algn="l"/>
                <a:tab pos="2413000" algn="l"/>
                <a:tab pos="2755900" algn="l"/>
                <a:tab pos="3098800" algn="l"/>
                <a:tab pos="3441700" algn="l"/>
                <a:tab pos="3784600" algn="l"/>
                <a:tab pos="4127500" algn="l"/>
              </a:tabLst>
              <a:defRPr b="1" sz="2619">
                <a:latin typeface="Palatino Linotype"/>
                <a:ea typeface="Palatino Linotype"/>
                <a:cs typeface="Palatino Linotype"/>
                <a:sym typeface="Palatino Linotype"/>
              </a:defRPr>
            </a:pPr>
            <a:r>
              <a:t>seismology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Screen Shot 2017-10-23 at 18.05.11.png" descr="Screen Shot 2017-10-23 at 18.05.11.png"/>
          <p:cNvPicPr>
            <a:picLocks noChangeAspect="1"/>
          </p:cNvPicPr>
          <p:nvPr/>
        </p:nvPicPr>
        <p:blipFill>
          <a:blip r:embed="rId2">
            <a:extLst/>
          </a:blip>
          <a:stretch>
            <a:fillRect/>
          </a:stretch>
        </p:blipFill>
        <p:spPr>
          <a:xfrm>
            <a:off x="0" y="262429"/>
            <a:ext cx="13004801" cy="7065427"/>
          </a:xfrm>
          <a:prstGeom prst="rect">
            <a:avLst/>
          </a:prstGeom>
          <a:ln w="12700">
            <a:miter lim="400000"/>
          </a:ln>
        </p:spPr>
      </p:pic>
      <p:sp>
        <p:nvSpPr>
          <p:cNvPr id="216" name="Host Institution - EFEHR is hosted by Swiss Seismological Service, ETH Zurich since 2010…"/>
          <p:cNvSpPr txBox="1"/>
          <p:nvPr>
            <p:ph type="body" sz="quarter" idx="1"/>
          </p:nvPr>
        </p:nvSpPr>
        <p:spPr>
          <a:xfrm>
            <a:off x="108212" y="7327855"/>
            <a:ext cx="7640410" cy="1814432"/>
          </a:xfrm>
          <a:prstGeom prst="rect">
            <a:avLst/>
          </a:prstGeom>
          <a:solidFill>
            <a:srgbClr val="FFFFFF"/>
          </a:solidFill>
        </p:spPr>
        <p:txBody>
          <a:bodyPr/>
          <a:lstStyle/>
          <a:p>
            <a:pPr marL="0" indent="0" algn="just" defTabSz="269747">
              <a:spcBef>
                <a:spcPts val="0"/>
              </a:spcBef>
              <a:buSzTx/>
              <a:buNone/>
              <a:tabLst>
                <a:tab pos="203200" algn="l"/>
                <a:tab pos="419100" algn="l"/>
                <a:tab pos="622300" algn="l"/>
                <a:tab pos="838200" algn="l"/>
                <a:tab pos="1041400" algn="l"/>
                <a:tab pos="1257300" algn="l"/>
                <a:tab pos="1460500" algn="l"/>
                <a:tab pos="1676400" algn="l"/>
                <a:tab pos="1879600" algn="l"/>
                <a:tab pos="2095500" algn="l"/>
                <a:tab pos="2298700" algn="l"/>
                <a:tab pos="2514600" algn="l"/>
              </a:tabLst>
              <a:defRPr b="1" i="1" sz="1651">
                <a:solidFill>
                  <a:srgbClr val="0F1E47"/>
                </a:solidFill>
              </a:defRPr>
            </a:pPr>
            <a:r>
              <a:t>Host Institution - </a:t>
            </a:r>
            <a:r>
              <a:rPr u="sng"/>
              <a:t>EFEHR</a:t>
            </a:r>
            <a:r>
              <a:t> is hosted by Swiss Seismological Service, ETH Zurich since 2010</a:t>
            </a:r>
          </a:p>
          <a:p>
            <a:pPr marL="131127" indent="-131127" algn="just" defTabSz="269747">
              <a:spcBef>
                <a:spcPts val="0"/>
              </a:spcBef>
              <a:tabLst>
                <a:tab pos="203200" algn="l"/>
                <a:tab pos="419100" algn="l"/>
                <a:tab pos="622300" algn="l"/>
                <a:tab pos="838200" algn="l"/>
                <a:tab pos="1041400" algn="l"/>
                <a:tab pos="1257300" algn="l"/>
                <a:tab pos="1460500" algn="l"/>
                <a:tab pos="1676400" algn="l"/>
                <a:tab pos="1879600" algn="l"/>
                <a:tab pos="2095500" algn="l"/>
                <a:tab pos="2298700" algn="l"/>
                <a:tab pos="2514600" algn="l"/>
              </a:tabLst>
              <a:defRPr sz="1651">
                <a:solidFill>
                  <a:srgbClr val="0F1E47"/>
                </a:solidFill>
              </a:defRPr>
            </a:pPr>
            <a:r>
              <a:rPr b="1" u="sng"/>
              <a:t>Staff</a:t>
            </a:r>
            <a:r>
              <a:t>: operated currently by: L. Danciu (Models Support, Data Service, Executive), P.Kastli (IT Service and Support), </a:t>
            </a:r>
            <a:r>
              <a:rPr b="1"/>
              <a:t>Developers</a:t>
            </a:r>
            <a:r>
              <a:t> (E. Petronio, C. Bonjour), M. Marti (Communication), S. Wiemer (Executive), F. Haslinger (Executive, EPOS integration)</a:t>
            </a:r>
          </a:p>
        </p:txBody>
      </p:sp>
      <p:pic>
        <p:nvPicPr>
          <p:cNvPr id="217" name="Image" descr="Image"/>
          <p:cNvPicPr>
            <a:picLocks noChangeAspect="1"/>
          </p:cNvPicPr>
          <p:nvPr/>
        </p:nvPicPr>
        <p:blipFill>
          <a:blip r:embed="rId3">
            <a:extLst/>
          </a:blip>
          <a:srcRect l="0" t="0" r="0" b="0"/>
          <a:stretch>
            <a:fillRect/>
          </a:stretch>
        </p:blipFill>
        <p:spPr>
          <a:xfrm>
            <a:off x="8494266" y="7075864"/>
            <a:ext cx="3231987" cy="816077"/>
          </a:xfrm>
          <a:prstGeom prst="rect">
            <a:avLst/>
          </a:prstGeom>
          <a:ln w="12700">
            <a:miter lim="400000"/>
          </a:ln>
        </p:spPr>
      </p:pic>
      <p:pic>
        <p:nvPicPr>
          <p:cNvPr id="218" name="Image" descr="Image"/>
          <p:cNvPicPr>
            <a:picLocks noChangeAspect="1"/>
          </p:cNvPicPr>
          <p:nvPr/>
        </p:nvPicPr>
        <p:blipFill>
          <a:blip r:embed="rId4">
            <a:extLst/>
          </a:blip>
          <a:stretch>
            <a:fillRect/>
          </a:stretch>
        </p:blipFill>
        <p:spPr>
          <a:xfrm>
            <a:off x="8444845" y="8031955"/>
            <a:ext cx="3330993" cy="1110332"/>
          </a:xfrm>
          <a:prstGeom prst="rect">
            <a:avLst/>
          </a:prstGeom>
          <a:ln w="12700">
            <a:miter lim="400000"/>
          </a:ln>
        </p:spPr>
      </p:pic>
      <p:sp>
        <p:nvSpPr>
          <p:cNvPr id="219" name=".organisational"/>
          <p:cNvSpPr txBox="1"/>
          <p:nvPr>
            <p:ph type="title"/>
          </p:nvPr>
        </p:nvSpPr>
        <p:spPr>
          <a:xfrm>
            <a:off x="1350077" y="0"/>
            <a:ext cx="8512285" cy="1110331"/>
          </a:xfrm>
          <a:prstGeom prst="rect">
            <a:avLst/>
          </a:prstGeom>
        </p:spPr>
        <p:txBody>
          <a:bodyPr/>
          <a:lstStyle>
            <a:lvl1pPr defTabSz="525779">
              <a:defRPr sz="5850"/>
            </a:lvl1pPr>
          </a:lstStyle>
          <a:p>
            <a:pPr/>
            <a:r>
              <a:t>.organisational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Screen Shot 2017-05-30 at 18.21.52.png" descr="Screen Shot 2017-05-30 at 18.21.52.png"/>
          <p:cNvPicPr>
            <a:picLocks noChangeAspect="1"/>
          </p:cNvPicPr>
          <p:nvPr/>
        </p:nvPicPr>
        <p:blipFill>
          <a:blip r:embed="rId2">
            <a:extLst/>
          </a:blip>
          <a:srcRect l="0" t="0" r="0" b="42206"/>
          <a:stretch>
            <a:fillRect/>
          </a:stretch>
        </p:blipFill>
        <p:spPr>
          <a:xfrm>
            <a:off x="343098" y="1349347"/>
            <a:ext cx="12115564" cy="4519852"/>
          </a:xfrm>
          <a:prstGeom prst="rect">
            <a:avLst/>
          </a:prstGeom>
          <a:ln w="12700">
            <a:miter lim="400000"/>
          </a:ln>
        </p:spPr>
      </p:pic>
      <p:sp>
        <p:nvSpPr>
          <p:cNvPr id="222" name="First Meeting on EFEHR governance"/>
          <p:cNvSpPr txBox="1"/>
          <p:nvPr>
            <p:ph type="title"/>
          </p:nvPr>
        </p:nvSpPr>
        <p:spPr>
          <a:xfrm>
            <a:off x="0" y="0"/>
            <a:ext cx="13004800" cy="2159000"/>
          </a:xfrm>
          <a:prstGeom prst="rect">
            <a:avLst/>
          </a:prstGeom>
        </p:spPr>
        <p:txBody>
          <a:bodyPr anchor="t"/>
          <a:lstStyle>
            <a:lvl1pPr algn="r" defTabSz="443991">
              <a:defRPr b="1" sz="6080">
                <a:latin typeface="Palatino Linotype"/>
                <a:ea typeface="Palatino Linotype"/>
                <a:cs typeface="Palatino Linotype"/>
                <a:sym typeface="Palatino Linotype"/>
              </a:defRPr>
            </a:lvl1pPr>
          </a:lstStyle>
          <a:p>
            <a:pPr/>
            <a:r>
              <a:t>First Meeting on EFEHR governance</a:t>
            </a:r>
          </a:p>
        </p:txBody>
      </p:sp>
      <p:sp>
        <p:nvSpPr>
          <p:cNvPr id="223" name="Workshop in Lenzburg (5-8th September, 2017 )…"/>
          <p:cNvSpPr txBox="1"/>
          <p:nvPr>
            <p:ph type="body" idx="1"/>
          </p:nvPr>
        </p:nvSpPr>
        <p:spPr>
          <a:xfrm>
            <a:off x="127000" y="2919691"/>
            <a:ext cx="12547600" cy="6092917"/>
          </a:xfrm>
          <a:prstGeom prst="rect">
            <a:avLst/>
          </a:prstGeom>
        </p:spPr>
        <p:txBody>
          <a:bodyPr anchor="b"/>
          <a:lstStyle/>
          <a:p>
            <a:pPr marL="444500" indent="-444500" algn="just">
              <a:spcBef>
                <a:spcPts val="0"/>
              </a:spcBef>
              <a:defRPr sz="3000">
                <a:latin typeface="Palatino Linotype"/>
                <a:ea typeface="Palatino Linotype"/>
                <a:cs typeface="Palatino Linotype"/>
                <a:sym typeface="Palatino Linotype"/>
              </a:defRPr>
            </a:pPr>
            <a:r>
              <a:t>Workshop in Lenzburg (5-8th September, 2017 )</a:t>
            </a:r>
          </a:p>
          <a:p>
            <a:pPr lvl="1" algn="just">
              <a:spcBef>
                <a:spcPts val="0"/>
              </a:spcBef>
              <a:defRPr sz="3000">
                <a:latin typeface="Palatino Linotype"/>
                <a:ea typeface="Palatino Linotype"/>
                <a:cs typeface="Palatino Linotype"/>
                <a:sym typeface="Palatino Linotype"/>
              </a:defRPr>
            </a:pPr>
            <a:r>
              <a:t>the state-of-the art and best practice of seismic hazard</a:t>
            </a:r>
          </a:p>
          <a:p>
            <a:pPr lvl="1" algn="just">
              <a:spcBef>
                <a:spcPts val="0"/>
              </a:spcBef>
              <a:defRPr sz="3000">
                <a:latin typeface="Palatino Linotype"/>
                <a:ea typeface="Palatino Linotype"/>
                <a:cs typeface="Palatino Linotype"/>
                <a:sym typeface="Palatino Linotype"/>
              </a:defRPr>
            </a:pPr>
            <a:r>
              <a:t>165 participants (world-wide)</a:t>
            </a:r>
          </a:p>
          <a:p>
            <a:pPr lvl="1" algn="just">
              <a:spcBef>
                <a:spcPts val="0"/>
              </a:spcBef>
              <a:defRPr sz="3000">
                <a:latin typeface="Palatino Linotype"/>
                <a:ea typeface="Palatino Linotype"/>
                <a:cs typeface="Palatino Linotype"/>
                <a:sym typeface="Palatino Linotype"/>
              </a:defRPr>
            </a:pPr>
            <a:r>
              <a:t>National hazard modelers and stakeholders</a:t>
            </a:r>
          </a:p>
          <a:p>
            <a:pPr lvl="1" algn="just">
              <a:spcBef>
                <a:spcPts val="0"/>
              </a:spcBef>
              <a:defRPr sz="3000">
                <a:latin typeface="Palatino Linotype"/>
                <a:ea typeface="Palatino Linotype"/>
                <a:cs typeface="Palatino Linotype"/>
                <a:sym typeface="Palatino Linotype"/>
              </a:defRPr>
            </a:pPr>
            <a:r>
              <a:t>20 key-note speakers  </a:t>
            </a:r>
          </a:p>
        </p:txBody>
      </p:sp>
      <p:pic>
        <p:nvPicPr>
          <p:cNvPr id="224" name="Image" descr="Image"/>
          <p:cNvPicPr>
            <a:picLocks noChangeAspect="1"/>
          </p:cNvPicPr>
          <p:nvPr/>
        </p:nvPicPr>
        <p:blipFill>
          <a:blip r:embed="rId3">
            <a:extLst/>
          </a:blip>
          <a:stretch>
            <a:fillRect/>
          </a:stretch>
        </p:blipFill>
        <p:spPr>
          <a:xfrm>
            <a:off x="6239920" y="1820428"/>
            <a:ext cx="6583731" cy="438915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Screen Shot 2017-10-23 at 18.08.15.png" descr="Screen Shot 2017-10-23 at 18.08.15.png"/>
          <p:cNvPicPr>
            <a:picLocks noChangeAspect="1"/>
          </p:cNvPicPr>
          <p:nvPr/>
        </p:nvPicPr>
        <p:blipFill>
          <a:blip r:embed="rId3">
            <a:extLst/>
          </a:blip>
          <a:stretch>
            <a:fillRect/>
          </a:stretch>
        </p:blipFill>
        <p:spPr>
          <a:xfrm>
            <a:off x="0" y="1045413"/>
            <a:ext cx="13004801" cy="7856143"/>
          </a:xfrm>
          <a:prstGeom prst="rect">
            <a:avLst/>
          </a:prstGeom>
          <a:ln w="12700">
            <a:miter lim="400000"/>
          </a:ln>
        </p:spPr>
      </p:pic>
      <p:sp>
        <p:nvSpPr>
          <p:cNvPr id="227" name="EFEHR. services"/>
          <p:cNvSpPr txBox="1"/>
          <p:nvPr>
            <p:ph type="title"/>
          </p:nvPr>
        </p:nvSpPr>
        <p:spPr>
          <a:xfrm>
            <a:off x="-5589" y="-16934"/>
            <a:ext cx="13015978" cy="1196961"/>
          </a:xfrm>
          <a:prstGeom prst="rect">
            <a:avLst/>
          </a:prstGeom>
        </p:spPr>
        <p:txBody>
          <a:bodyPr anchor="b"/>
          <a:lstStyle>
            <a:lvl1pPr defTabSz="467359">
              <a:defRPr sz="6400"/>
            </a:lvl1pPr>
          </a:lstStyle>
          <a:p>
            <a:pPr/>
            <a:r>
              <a:t>EFEHR. services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3">
            <a:extLst/>
          </a:blip>
          <a:stretch>
            <a:fillRect/>
          </a:stretch>
        </p:blipFill>
        <p:spPr>
          <a:xfrm>
            <a:off x="29248" y="141130"/>
            <a:ext cx="2026285" cy="899338"/>
          </a:xfrm>
          <a:prstGeom prst="rect">
            <a:avLst/>
          </a:prstGeom>
          <a:ln w="12700">
            <a:miter lim="400000"/>
          </a:ln>
        </p:spPr>
      </p:pic>
      <p:sp>
        <p:nvSpPr>
          <p:cNvPr id="232" name="Hazard Platform"/>
          <p:cNvSpPr txBox="1"/>
          <p:nvPr>
            <p:ph type="title"/>
          </p:nvPr>
        </p:nvSpPr>
        <p:spPr>
          <a:xfrm>
            <a:off x="2222500" y="18307"/>
            <a:ext cx="10513749" cy="899338"/>
          </a:xfrm>
          <a:prstGeom prst="rect">
            <a:avLst/>
          </a:prstGeom>
        </p:spPr>
        <p:txBody>
          <a:bodyPr anchor="t"/>
          <a:lstStyle>
            <a:lvl1pPr algn="just" defTabSz="508254">
              <a:defRPr sz="4785">
                <a:latin typeface="Palatino"/>
                <a:ea typeface="Palatino"/>
                <a:cs typeface="Palatino"/>
                <a:sym typeface="Palatino"/>
              </a:defRPr>
            </a:lvl1pPr>
          </a:lstStyle>
          <a:p>
            <a:pPr/>
            <a:r>
              <a:t>Hazard Platform</a:t>
            </a:r>
          </a:p>
        </p:txBody>
      </p:sp>
      <p:pic>
        <p:nvPicPr>
          <p:cNvPr id="233" name="Screen Shot 2017-10-24 at 08.35.47.png" descr="Screen Shot 2017-10-24 at 08.35.47.png"/>
          <p:cNvPicPr>
            <a:picLocks noChangeAspect="1"/>
          </p:cNvPicPr>
          <p:nvPr/>
        </p:nvPicPr>
        <p:blipFill>
          <a:blip r:embed="rId4">
            <a:extLst/>
          </a:blip>
          <a:stretch>
            <a:fillRect/>
          </a:stretch>
        </p:blipFill>
        <p:spPr>
          <a:xfrm>
            <a:off x="34238" y="802788"/>
            <a:ext cx="7353274" cy="4305971"/>
          </a:xfrm>
          <a:prstGeom prst="rect">
            <a:avLst/>
          </a:prstGeom>
          <a:ln w="12700">
            <a:miter lim="400000"/>
          </a:ln>
        </p:spPr>
      </p:pic>
      <p:pic>
        <p:nvPicPr>
          <p:cNvPr id="234" name="Screen Shot 2017-10-24 at 08.36.49.png" descr="Screen Shot 2017-10-24 at 08.36.49.png"/>
          <p:cNvPicPr>
            <a:picLocks noChangeAspect="1"/>
          </p:cNvPicPr>
          <p:nvPr/>
        </p:nvPicPr>
        <p:blipFill>
          <a:blip r:embed="rId5">
            <a:extLst/>
          </a:blip>
          <a:stretch>
            <a:fillRect/>
          </a:stretch>
        </p:blipFill>
        <p:spPr>
          <a:xfrm>
            <a:off x="34238" y="5169764"/>
            <a:ext cx="7353274" cy="4113835"/>
          </a:xfrm>
          <a:prstGeom prst="rect">
            <a:avLst/>
          </a:prstGeom>
          <a:ln w="12700">
            <a:miter lim="400000"/>
          </a:ln>
        </p:spPr>
      </p:pic>
      <p:pic>
        <p:nvPicPr>
          <p:cNvPr id="235" name="Screen Shot 2017-10-24 at 08.36.17.png" descr="Screen Shot 2017-10-24 at 08.36.17.png"/>
          <p:cNvPicPr>
            <a:picLocks noChangeAspect="1"/>
          </p:cNvPicPr>
          <p:nvPr/>
        </p:nvPicPr>
        <p:blipFill>
          <a:blip r:embed="rId6">
            <a:extLst/>
          </a:blip>
          <a:stretch>
            <a:fillRect/>
          </a:stretch>
        </p:blipFill>
        <p:spPr>
          <a:xfrm>
            <a:off x="7650918" y="964529"/>
            <a:ext cx="5256403" cy="8170021"/>
          </a:xfrm>
          <a:prstGeom prst="rect">
            <a:avLst/>
          </a:prstGeom>
          <a:ln w="12700">
            <a:miter lim="400000"/>
          </a:ln>
        </p:spPr>
      </p:pic>
      <p:grpSp>
        <p:nvGrpSpPr>
          <p:cNvPr id="238" name="Group"/>
          <p:cNvGrpSpPr/>
          <p:nvPr/>
        </p:nvGrpSpPr>
        <p:grpSpPr>
          <a:xfrm>
            <a:off x="748159" y="8385834"/>
            <a:ext cx="6993602" cy="1172343"/>
            <a:chOff x="0" y="0"/>
            <a:chExt cx="6993601" cy="1172342"/>
          </a:xfrm>
        </p:grpSpPr>
        <p:pic>
          <p:nvPicPr>
            <p:cNvPr id="236" name="Image" descr="Image"/>
            <p:cNvPicPr>
              <a:picLocks noChangeAspect="1"/>
            </p:cNvPicPr>
            <p:nvPr/>
          </p:nvPicPr>
          <p:blipFill>
            <a:blip r:embed="rId7">
              <a:extLst/>
            </a:blip>
            <a:stretch>
              <a:fillRect/>
            </a:stretch>
          </p:blipFill>
          <p:spPr>
            <a:xfrm>
              <a:off x="0" y="0"/>
              <a:ext cx="1172343" cy="1172343"/>
            </a:xfrm>
            <a:prstGeom prst="rect">
              <a:avLst/>
            </a:prstGeom>
            <a:ln w="12700" cap="flat">
              <a:noFill/>
              <a:miter lim="400000"/>
            </a:ln>
            <a:effectLst/>
          </p:spPr>
        </p:pic>
        <p:sp>
          <p:nvSpPr>
            <p:cNvPr id="237" name="www.efehr.org"/>
            <p:cNvSpPr txBox="1"/>
            <p:nvPr/>
          </p:nvSpPr>
          <p:spPr>
            <a:xfrm>
              <a:off x="541477" y="-1"/>
              <a:ext cx="6452125" cy="11049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000" u="sng">
                  <a:solidFill>
                    <a:schemeClr val="accent1">
                      <a:hueOff val="47394"/>
                      <a:satOff val="-25753"/>
                      <a:lumOff val="-7544"/>
                    </a:schemeClr>
                  </a:solidFill>
                  <a:latin typeface="Palatino"/>
                  <a:ea typeface="Palatino"/>
                  <a:cs typeface="Palatino"/>
                  <a:sym typeface="Palatino"/>
                  <a:hlinkClick r:id="rId8" invalidUrl="" action="" tgtFrame="" tooltip="" history="1" highlightClick="0" endSnd="0"/>
                </a:defRPr>
              </a:lvl1pPr>
            </a:lstStyle>
            <a:p>
              <a:pPr>
                <a:defRPr u="none"/>
              </a:pPr>
              <a:r>
                <a:rPr u="sng">
                  <a:hlinkClick r:id="rId8" invalidUrl="" action="" tgtFrame="" tooltip="" history="1" highlightClick="0" endSnd="0"/>
                </a:rPr>
                <a:t>www.efehr.org</a:t>
              </a:r>
            </a:p>
          </p:txBody>
        </p:sp>
      </p:grpSp>
      <p:sp>
        <p:nvSpPr>
          <p:cNvPr id="239" name="(operational)"/>
          <p:cNvSpPr txBox="1"/>
          <p:nvPr/>
        </p:nvSpPr>
        <p:spPr>
          <a:xfrm>
            <a:off x="4710333" y="7719732"/>
            <a:ext cx="280637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chemeClr val="accent2">
                    <a:hueOff val="-554920"/>
                    <a:satOff val="-21482"/>
                    <a:lumOff val="-6228"/>
                  </a:schemeClr>
                </a:solidFill>
              </a:defRPr>
            </a:pPr>
            <a:r>
              <a:t>(</a:t>
            </a:r>
            <a:r>
              <a:rPr b="1">
                <a:latin typeface="Palatino"/>
                <a:ea typeface="Palatino"/>
                <a:cs typeface="Palatino"/>
                <a:sym typeface="Palatino"/>
              </a:rPr>
              <a:t>operational</a:t>
            </a:r>
            <a:r>
              <a:t>)</a:t>
            </a:r>
          </a:p>
        </p:txBody>
      </p:sp>
      <p:pic>
        <p:nvPicPr>
          <p:cNvPr id="240" name="image1.jpeg" descr="image1.jpeg"/>
          <p:cNvPicPr>
            <a:picLocks noChangeAspect="1"/>
          </p:cNvPicPr>
          <p:nvPr/>
        </p:nvPicPr>
        <p:blipFill>
          <a:blip r:embed="rId9">
            <a:extLst/>
          </a:blip>
          <a:srcRect l="12326" t="32235" r="9868" b="32235"/>
          <a:stretch>
            <a:fillRect/>
          </a:stretch>
        </p:blipFill>
        <p:spPr>
          <a:xfrm>
            <a:off x="7689056" y="226874"/>
            <a:ext cx="2706519" cy="482034"/>
          </a:xfrm>
          <a:prstGeom prst="rect">
            <a:avLst/>
          </a:prstGeom>
          <a:ln w="12700">
            <a:miter lim="400000"/>
          </a:ln>
        </p:spPr>
      </p:pic>
      <p:pic>
        <p:nvPicPr>
          <p:cNvPr id="241" name="image3.png" descr="image3.png"/>
          <p:cNvPicPr>
            <a:picLocks noChangeAspect="1"/>
          </p:cNvPicPr>
          <p:nvPr/>
        </p:nvPicPr>
        <p:blipFill>
          <a:blip r:embed="rId10">
            <a:extLst/>
          </a:blip>
          <a:stretch>
            <a:fillRect/>
          </a:stretch>
        </p:blipFill>
        <p:spPr>
          <a:xfrm>
            <a:off x="10713523" y="76346"/>
            <a:ext cx="2042553" cy="67812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Screen Shot 2017-10-24 at 08.36.49.png" descr="Screen Shot 2017-10-24 at 08.36.49.png"/>
          <p:cNvPicPr>
            <a:picLocks noChangeAspect="1"/>
          </p:cNvPicPr>
          <p:nvPr/>
        </p:nvPicPr>
        <p:blipFill>
          <a:blip r:embed="rId2">
            <a:extLst/>
          </a:blip>
          <a:stretch>
            <a:fillRect/>
          </a:stretch>
        </p:blipFill>
        <p:spPr>
          <a:xfrm>
            <a:off x="8428319" y="-15275"/>
            <a:ext cx="4478046" cy="2505272"/>
          </a:xfrm>
          <a:prstGeom prst="rect">
            <a:avLst/>
          </a:prstGeom>
          <a:ln w="12700">
            <a:miter lim="400000"/>
          </a:ln>
        </p:spPr>
      </p:pic>
      <p:sp>
        <p:nvSpPr>
          <p:cNvPr id="246" name="EFEHR.features"/>
          <p:cNvSpPr txBox="1"/>
          <p:nvPr>
            <p:ph type="title"/>
          </p:nvPr>
        </p:nvSpPr>
        <p:spPr>
          <a:xfrm>
            <a:off x="11277" y="-57051"/>
            <a:ext cx="7522766" cy="2159001"/>
          </a:xfrm>
          <a:prstGeom prst="rect">
            <a:avLst/>
          </a:prstGeom>
        </p:spPr>
        <p:txBody>
          <a:bodyPr anchor="t"/>
          <a:lstStyle>
            <a:lvl1pPr algn="l"/>
          </a:lstStyle>
          <a:p>
            <a:pPr/>
            <a:r>
              <a:t>EFEHR.features</a:t>
            </a:r>
          </a:p>
        </p:txBody>
      </p:sp>
      <p:sp>
        <p:nvSpPr>
          <p:cNvPr id="247" name="Discover, Access, Explore, Download - Hazard Results…"/>
          <p:cNvSpPr txBox="1"/>
          <p:nvPr/>
        </p:nvSpPr>
        <p:spPr>
          <a:xfrm>
            <a:off x="61392" y="1727199"/>
            <a:ext cx="1290457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2300">
                <a:latin typeface="Palatino"/>
                <a:ea typeface="Palatino"/>
                <a:cs typeface="Palatino"/>
                <a:sym typeface="Palatino"/>
              </a:defRPr>
            </a:pPr>
            <a:r>
              <a:t>Discover, Access, Explore, Download - Hazard Results</a:t>
            </a:r>
          </a:p>
          <a:p>
            <a:pPr algn="l">
              <a:defRPr b="1" i="1" sz="2300">
                <a:latin typeface="Palatino"/>
                <a:ea typeface="Palatino"/>
                <a:cs typeface="Palatino"/>
                <a:sym typeface="Palatino"/>
              </a:defRPr>
            </a:pPr>
            <a:r>
              <a:t>Maintain, Review, Enhance - Harmonised Data Models</a:t>
            </a:r>
          </a:p>
        </p:txBody>
      </p:sp>
      <p:pic>
        <p:nvPicPr>
          <p:cNvPr id="248" name="Screen Shot 2017-04-19 at 19.04.52.tiff" descr="Screen Shot 2017-04-19 at 19.04.52.tiff"/>
          <p:cNvPicPr>
            <a:picLocks noChangeAspect="1"/>
          </p:cNvPicPr>
          <p:nvPr/>
        </p:nvPicPr>
        <p:blipFill>
          <a:blip r:embed="rId3">
            <a:extLst/>
          </a:blip>
          <a:stretch>
            <a:fillRect/>
          </a:stretch>
        </p:blipFill>
        <p:spPr>
          <a:xfrm>
            <a:off x="-27682" y="5258541"/>
            <a:ext cx="4096868" cy="1902518"/>
          </a:xfrm>
          <a:prstGeom prst="rect">
            <a:avLst/>
          </a:prstGeom>
          <a:ln w="12700">
            <a:miter lim="400000"/>
          </a:ln>
        </p:spPr>
      </p:pic>
      <p:pic>
        <p:nvPicPr>
          <p:cNvPr id="249" name="Image" descr="Image"/>
          <p:cNvPicPr>
            <a:picLocks noChangeAspect="1"/>
          </p:cNvPicPr>
          <p:nvPr/>
        </p:nvPicPr>
        <p:blipFill>
          <a:blip r:embed="rId4">
            <a:extLst/>
          </a:blip>
          <a:srcRect l="0" t="50000" r="0" b="0"/>
          <a:stretch>
            <a:fillRect/>
          </a:stretch>
        </p:blipFill>
        <p:spPr>
          <a:xfrm>
            <a:off x="109272" y="3112741"/>
            <a:ext cx="3452585" cy="1683008"/>
          </a:xfrm>
          <a:prstGeom prst="rect">
            <a:avLst/>
          </a:prstGeom>
          <a:ln w="12700">
            <a:miter lim="400000"/>
          </a:ln>
        </p:spPr>
      </p:pic>
      <p:pic>
        <p:nvPicPr>
          <p:cNvPr id="250" name="Image" descr="Image"/>
          <p:cNvPicPr>
            <a:picLocks noChangeAspect="1"/>
          </p:cNvPicPr>
          <p:nvPr/>
        </p:nvPicPr>
        <p:blipFill>
          <a:blip r:embed="rId5">
            <a:extLst/>
          </a:blip>
          <a:stretch>
            <a:fillRect/>
          </a:stretch>
        </p:blipFill>
        <p:spPr>
          <a:xfrm>
            <a:off x="8329884" y="2345266"/>
            <a:ext cx="4674916" cy="3852911"/>
          </a:xfrm>
          <a:prstGeom prst="rect">
            <a:avLst/>
          </a:prstGeom>
          <a:ln w="12700">
            <a:miter lim="400000"/>
          </a:ln>
        </p:spPr>
      </p:pic>
      <p:pic>
        <p:nvPicPr>
          <p:cNvPr id="251" name="Image" descr="Image"/>
          <p:cNvPicPr>
            <a:picLocks noChangeAspect="1"/>
          </p:cNvPicPr>
          <p:nvPr/>
        </p:nvPicPr>
        <p:blipFill>
          <a:blip r:embed="rId6">
            <a:extLst/>
          </a:blip>
          <a:srcRect l="8905" t="16682" r="11908" b="22357"/>
          <a:stretch>
            <a:fillRect/>
          </a:stretch>
        </p:blipFill>
        <p:spPr>
          <a:xfrm>
            <a:off x="8482545" y="6415030"/>
            <a:ext cx="4369687" cy="1387228"/>
          </a:xfrm>
          <a:prstGeom prst="rect">
            <a:avLst/>
          </a:prstGeom>
          <a:ln w="12700">
            <a:miter lim="400000"/>
          </a:ln>
        </p:spPr>
      </p:pic>
      <p:pic>
        <p:nvPicPr>
          <p:cNvPr id="252" name="Image" descr="Image"/>
          <p:cNvPicPr>
            <a:picLocks noChangeAspect="1"/>
          </p:cNvPicPr>
          <p:nvPr/>
        </p:nvPicPr>
        <p:blipFill>
          <a:blip r:embed="rId7">
            <a:extLst/>
          </a:blip>
          <a:stretch>
            <a:fillRect/>
          </a:stretch>
        </p:blipFill>
        <p:spPr>
          <a:xfrm>
            <a:off x="3311645" y="4195169"/>
            <a:ext cx="5967519" cy="3382060"/>
          </a:xfrm>
          <a:prstGeom prst="rect">
            <a:avLst/>
          </a:prstGeom>
          <a:ln w="12700">
            <a:miter lim="400000"/>
          </a:ln>
        </p:spPr>
      </p:pic>
      <p:grpSp>
        <p:nvGrpSpPr>
          <p:cNvPr id="255" name="Group"/>
          <p:cNvGrpSpPr/>
          <p:nvPr/>
        </p:nvGrpSpPr>
        <p:grpSpPr>
          <a:xfrm>
            <a:off x="-13841" y="8055634"/>
            <a:ext cx="6993602" cy="1172343"/>
            <a:chOff x="0" y="0"/>
            <a:chExt cx="6993601" cy="1172342"/>
          </a:xfrm>
        </p:grpSpPr>
        <p:pic>
          <p:nvPicPr>
            <p:cNvPr id="253" name="Image" descr="Image"/>
            <p:cNvPicPr>
              <a:picLocks noChangeAspect="1"/>
            </p:cNvPicPr>
            <p:nvPr/>
          </p:nvPicPr>
          <p:blipFill>
            <a:blip r:embed="rId8">
              <a:extLst/>
            </a:blip>
            <a:stretch>
              <a:fillRect/>
            </a:stretch>
          </p:blipFill>
          <p:spPr>
            <a:xfrm>
              <a:off x="0" y="0"/>
              <a:ext cx="1172343" cy="1172343"/>
            </a:xfrm>
            <a:prstGeom prst="rect">
              <a:avLst/>
            </a:prstGeom>
            <a:ln w="12700" cap="flat">
              <a:noFill/>
              <a:miter lim="400000"/>
            </a:ln>
            <a:effectLst/>
          </p:spPr>
        </p:pic>
        <p:sp>
          <p:nvSpPr>
            <p:cNvPr id="254" name="www.efehr.org"/>
            <p:cNvSpPr txBox="1"/>
            <p:nvPr/>
          </p:nvSpPr>
          <p:spPr>
            <a:xfrm>
              <a:off x="541477" y="-1"/>
              <a:ext cx="6452125" cy="11049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000" u="sng">
                  <a:solidFill>
                    <a:schemeClr val="accent1">
                      <a:hueOff val="47394"/>
                      <a:satOff val="-25753"/>
                      <a:lumOff val="-7544"/>
                    </a:schemeClr>
                  </a:solidFill>
                  <a:latin typeface="Palatino"/>
                  <a:ea typeface="Palatino"/>
                  <a:cs typeface="Palatino"/>
                  <a:sym typeface="Palatino"/>
                  <a:hlinkClick r:id="rId9" invalidUrl="" action="" tgtFrame="" tooltip="" history="1" highlightClick="0" endSnd="0"/>
                </a:defRPr>
              </a:lvl1pPr>
            </a:lstStyle>
            <a:p>
              <a:pPr>
                <a:defRPr u="none"/>
              </a:pPr>
              <a:r>
                <a:rPr u="sng">
                  <a:hlinkClick r:id="rId9" invalidUrl="" action="" tgtFrame="" tooltip="" history="1" highlightClick="0" endSnd="0"/>
                </a:rPr>
                <a:t>www.efehr.org</a:t>
              </a:r>
            </a:p>
          </p:txBody>
        </p:sp>
      </p:grpSp>
      <p:pic>
        <p:nvPicPr>
          <p:cNvPr id="256" name="Image" descr="Image"/>
          <p:cNvPicPr>
            <a:picLocks noChangeAspect="1"/>
          </p:cNvPicPr>
          <p:nvPr/>
        </p:nvPicPr>
        <p:blipFill>
          <a:blip r:embed="rId10">
            <a:extLst/>
          </a:blip>
          <a:srcRect l="0" t="12715" r="9897" b="12715"/>
          <a:stretch>
            <a:fillRect/>
          </a:stretch>
        </p:blipFill>
        <p:spPr>
          <a:xfrm>
            <a:off x="10279119" y="8205229"/>
            <a:ext cx="2686843" cy="1022871"/>
          </a:xfrm>
          <a:prstGeom prst="rect">
            <a:avLst/>
          </a:prstGeom>
          <a:ln w="12700">
            <a:miter lim="400000"/>
          </a:ln>
        </p:spPr>
      </p:pic>
      <p:pic>
        <p:nvPicPr>
          <p:cNvPr id="257" name="Image" descr="Image"/>
          <p:cNvPicPr>
            <a:picLocks noChangeAspect="1"/>
          </p:cNvPicPr>
          <p:nvPr/>
        </p:nvPicPr>
        <p:blipFill>
          <a:blip r:embed="rId11">
            <a:extLst/>
          </a:blip>
          <a:stretch>
            <a:fillRect/>
          </a:stretch>
        </p:blipFill>
        <p:spPr>
          <a:xfrm>
            <a:off x="5709318" y="5172192"/>
            <a:ext cx="1608719" cy="714007"/>
          </a:xfrm>
          <a:prstGeom prst="rect">
            <a:avLst/>
          </a:prstGeom>
          <a:ln w="12700">
            <a:miter lim="400000"/>
          </a:ln>
        </p:spPr>
      </p:pic>
      <p:pic>
        <p:nvPicPr>
          <p:cNvPr id="258" name="Image" descr="Image"/>
          <p:cNvPicPr>
            <a:picLocks noChangeAspect="1"/>
          </p:cNvPicPr>
          <p:nvPr/>
        </p:nvPicPr>
        <p:blipFill>
          <a:blip r:embed="rId12">
            <a:extLst/>
          </a:blip>
          <a:stretch>
            <a:fillRect/>
          </a:stretch>
        </p:blipFill>
        <p:spPr>
          <a:xfrm>
            <a:off x="8533406" y="8243224"/>
            <a:ext cx="1811699" cy="94675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Screen Shot 2017-10-26 at 09.54.01.png" descr="Screen Shot 2017-10-26 at 09.54.01.png"/>
          <p:cNvPicPr>
            <a:picLocks noChangeAspect="1"/>
          </p:cNvPicPr>
          <p:nvPr/>
        </p:nvPicPr>
        <p:blipFill>
          <a:blip r:embed="rId2">
            <a:extLst/>
          </a:blip>
          <a:srcRect l="0" t="7325" r="0" b="0"/>
          <a:stretch>
            <a:fillRect/>
          </a:stretch>
        </p:blipFill>
        <p:spPr>
          <a:xfrm>
            <a:off x="372604" y="1628198"/>
            <a:ext cx="12259592" cy="7522745"/>
          </a:xfrm>
          <a:prstGeom prst="rect">
            <a:avLst/>
          </a:prstGeom>
          <a:ln w="12700">
            <a:miter lim="400000"/>
          </a:ln>
        </p:spPr>
      </p:pic>
      <p:pic>
        <p:nvPicPr>
          <p:cNvPr id="261" name="Screen Shot 2017-10-26 at 09.54.54.png" descr="Screen Shot 2017-10-26 at 09.54.54.png"/>
          <p:cNvPicPr>
            <a:picLocks noChangeAspect="1"/>
          </p:cNvPicPr>
          <p:nvPr/>
        </p:nvPicPr>
        <p:blipFill>
          <a:blip r:embed="rId3">
            <a:extLst/>
          </a:blip>
          <a:stretch>
            <a:fillRect/>
          </a:stretch>
        </p:blipFill>
        <p:spPr>
          <a:xfrm>
            <a:off x="411084" y="167296"/>
            <a:ext cx="12182632" cy="1398008"/>
          </a:xfrm>
          <a:prstGeom prst="rect">
            <a:avLst/>
          </a:prstGeom>
          <a:ln w="12700">
            <a:miter lim="400000"/>
          </a:ln>
        </p:spPr>
      </p:pic>
      <p:grpSp>
        <p:nvGrpSpPr>
          <p:cNvPr id="264" name="Group"/>
          <p:cNvGrpSpPr/>
          <p:nvPr/>
        </p:nvGrpSpPr>
        <p:grpSpPr>
          <a:xfrm>
            <a:off x="2405020" y="-54781"/>
            <a:ext cx="6993603" cy="1172343"/>
            <a:chOff x="0" y="0"/>
            <a:chExt cx="6993601" cy="1172342"/>
          </a:xfrm>
        </p:grpSpPr>
        <p:pic>
          <p:nvPicPr>
            <p:cNvPr id="262" name="Image" descr="Image"/>
            <p:cNvPicPr>
              <a:picLocks noChangeAspect="1"/>
            </p:cNvPicPr>
            <p:nvPr/>
          </p:nvPicPr>
          <p:blipFill>
            <a:blip r:embed="rId4">
              <a:extLst/>
            </a:blip>
            <a:stretch>
              <a:fillRect/>
            </a:stretch>
          </p:blipFill>
          <p:spPr>
            <a:xfrm>
              <a:off x="0" y="0"/>
              <a:ext cx="1172343" cy="1172343"/>
            </a:xfrm>
            <a:prstGeom prst="rect">
              <a:avLst/>
            </a:prstGeom>
            <a:ln w="12700" cap="flat">
              <a:noFill/>
              <a:miter lim="400000"/>
            </a:ln>
            <a:effectLst/>
          </p:spPr>
        </p:pic>
        <p:sp>
          <p:nvSpPr>
            <p:cNvPr id="263" name="www.efehr.org"/>
            <p:cNvSpPr txBox="1"/>
            <p:nvPr/>
          </p:nvSpPr>
          <p:spPr>
            <a:xfrm>
              <a:off x="541477" y="-1"/>
              <a:ext cx="6452125" cy="11049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z="6000" u="sng">
                  <a:solidFill>
                    <a:schemeClr val="accent1">
                      <a:hueOff val="47394"/>
                      <a:satOff val="-25753"/>
                      <a:lumOff val="-7544"/>
                    </a:schemeClr>
                  </a:solidFill>
                  <a:latin typeface="Palatino"/>
                  <a:ea typeface="Palatino"/>
                  <a:cs typeface="Palatino"/>
                  <a:sym typeface="Palatino"/>
                  <a:hlinkClick r:id="rId5" invalidUrl="" action="" tgtFrame="" tooltip="" history="1" highlightClick="0" endSnd="0"/>
                </a:defRPr>
              </a:lvl1pPr>
            </a:lstStyle>
            <a:p>
              <a:pPr>
                <a:defRPr u="none"/>
              </a:pPr>
              <a:r>
                <a:rPr u="sng">
                  <a:hlinkClick r:id="rId5" invalidUrl="" action="" tgtFrame="" tooltip="" history="1" highlightClick="0" endSnd="0"/>
                </a:rPr>
                <a:t>www.efehr.org</a:t>
              </a:r>
            </a:p>
          </p:txBody>
        </p:sp>
      </p:gr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