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26" r:id="rId3"/>
    <p:sldId id="328" r:id="rId4"/>
    <p:sldId id="325" r:id="rId5"/>
    <p:sldId id="306" r:id="rId6"/>
    <p:sldId id="332" r:id="rId7"/>
    <p:sldId id="264" r:id="rId8"/>
    <p:sldId id="268" r:id="rId9"/>
    <p:sldId id="320" r:id="rId10"/>
    <p:sldId id="318" r:id="rId11"/>
    <p:sldId id="315" r:id="rId12"/>
    <p:sldId id="316" r:id="rId13"/>
    <p:sldId id="317" r:id="rId14"/>
    <p:sldId id="284" r:id="rId15"/>
    <p:sldId id="314" r:id="rId16"/>
    <p:sldId id="305" r:id="rId17"/>
    <p:sldId id="298" r:id="rId18"/>
    <p:sldId id="321" r:id="rId19"/>
    <p:sldId id="301" r:id="rId20"/>
    <p:sldId id="333" r:id="rId21"/>
    <p:sldId id="334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0E46"/>
    <a:srgbClr val="84207B"/>
    <a:srgbClr val="004000"/>
    <a:srgbClr val="0076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6"/>
    <p:restoredTop sz="93238"/>
  </p:normalViewPr>
  <p:slideViewPr>
    <p:cSldViewPr snapToGrid="0" snapToObjects="1">
      <p:cViewPr>
        <p:scale>
          <a:sx n="110" d="100"/>
          <a:sy n="110" d="100"/>
        </p:scale>
        <p:origin x="1512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8851F-1547-9E4E-89FE-4DBC340427CE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113B7-6416-EB42-B62F-256963315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74AE2-BD60-CA4A-B468-FA34FFB60EC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28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30C6EE-FACD-C84F-888C-CD915CD1F948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28760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Notes :</a:t>
            </a:r>
          </a:p>
          <a:p>
            <a:pPr marL="171450" indent="-171450">
              <a:buFontTx/>
              <a:buChar char="-"/>
            </a:pP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colors</a:t>
            </a:r>
            <a:r>
              <a:rPr lang="fr-FR" dirty="0" smtClean="0"/>
              <a:t> = </a:t>
            </a:r>
            <a:r>
              <a:rPr lang="fr-FR" dirty="0" err="1" smtClean="0"/>
              <a:t>differents</a:t>
            </a:r>
            <a:r>
              <a:rPr lang="fr-FR" baseline="0" dirty="0" smtClean="0"/>
              <a:t> networks</a:t>
            </a:r>
          </a:p>
          <a:p>
            <a:pPr marL="171450" indent="-171450">
              <a:buFontTx/>
              <a:buChar char="-"/>
            </a:pPr>
            <a:r>
              <a:rPr lang="fr-FR" baseline="0" dirty="0" smtClean="0"/>
              <a:t>To </a:t>
            </a:r>
            <a:r>
              <a:rPr lang="fr-FR" baseline="0" dirty="0" err="1" smtClean="0"/>
              <a:t>makes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things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easier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RENAG stations are </a:t>
            </a:r>
            <a:r>
              <a:rPr lang="fr-FR" baseline="0" dirty="0" err="1" smtClean="0"/>
              <a:t>shown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spreadsheet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F9ECC-8AAB-42D4-AE42-B5E1D13CBD3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38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S-E France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selected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rectangle </a:t>
            </a:r>
            <a:r>
              <a:rPr lang="fr-FR" dirty="0" err="1" smtClean="0"/>
              <a:t>tool</a:t>
            </a:r>
            <a:r>
              <a:rPr lang="fr-FR" dirty="0" smtClean="0"/>
              <a:t> (interface </a:t>
            </a:r>
            <a:r>
              <a:rPr lang="fr-FR" dirty="0" err="1" smtClean="0"/>
              <a:t>updated</a:t>
            </a:r>
            <a:r>
              <a:rPr lang="fr-FR" dirty="0" smtClean="0"/>
              <a:t> in real time)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TRIMBLE NETR9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selected</a:t>
            </a:r>
            <a:r>
              <a:rPr lang="fr-FR" dirty="0" smtClean="0"/>
              <a:t> in the </a:t>
            </a:r>
            <a:r>
              <a:rPr lang="fr-FR" dirty="0" err="1" smtClean="0"/>
              <a:t>receiver</a:t>
            </a:r>
            <a:r>
              <a:rPr lang="fr-FR" dirty="0" smtClean="0"/>
              <a:t> type </a:t>
            </a:r>
            <a:r>
              <a:rPr lang="fr-FR" dirty="0" err="1" smtClean="0"/>
              <a:t>window</a:t>
            </a:r>
            <a:r>
              <a:rPr lang="fr-FR" dirty="0" smtClean="0"/>
              <a:t> of the </a:t>
            </a:r>
            <a:r>
              <a:rPr lang="fr-FR" dirty="0" err="1" smtClean="0"/>
              <a:t>advance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r>
              <a:rPr lang="fr-FR" dirty="0" smtClean="0"/>
              <a:t> panel (</a:t>
            </a:r>
            <a:r>
              <a:rPr lang="fr-FR" dirty="0" err="1" smtClean="0"/>
              <a:t>doesn’t</a:t>
            </a:r>
            <a:r>
              <a:rPr lang="fr-FR" dirty="0" smtClean="0"/>
              <a:t> update the </a:t>
            </a:r>
            <a:r>
              <a:rPr lang="fr-FR" dirty="0" err="1" smtClean="0"/>
              <a:t>inerface</a:t>
            </a:r>
            <a:r>
              <a:rPr lang="fr-FR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The </a:t>
            </a:r>
            <a:r>
              <a:rPr lang="fr-FR" sz="1200" dirty="0" err="1" smtClean="0"/>
              <a:t>spreadsheet</a:t>
            </a:r>
            <a:r>
              <a:rPr lang="fr-FR" sz="1200" dirty="0" smtClean="0"/>
              <a:t>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err="1" smtClean="0"/>
              <a:t>filtered</a:t>
            </a:r>
            <a:r>
              <a:rPr lang="fr-FR" sz="1200" dirty="0" smtClean="0"/>
              <a:t> for RENAG (interface </a:t>
            </a:r>
            <a:r>
              <a:rPr lang="fr-FR" sz="1200" dirty="0" err="1" smtClean="0"/>
              <a:t>updated</a:t>
            </a:r>
            <a:r>
              <a:rPr lang="fr-FR" sz="1200" dirty="0" smtClean="0"/>
              <a:t> in real time)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F9ECC-8AAB-42D4-AE42-B5E1D13CBD3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73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11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35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91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62" b="0" i="0">
                <a:solidFill>
                  <a:srgbClr val="E651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89" b="0" i="0">
                <a:solidFill>
                  <a:srgbClr val="E65100"/>
                </a:solidFill>
                <a:latin typeface="Tahoma"/>
                <a:cs typeface="Tahoma"/>
              </a:defRPr>
            </a:lvl1pPr>
          </a:lstStyle>
          <a:p>
            <a:pPr marL="93120">
              <a:lnSpc>
                <a:spcPts val="1377"/>
              </a:lnSpc>
            </a:pPr>
            <a:fld id="{81D60167-4931-47E6-BA6A-407CBD079E47}" type="slidenum">
              <a:rPr lang="uk-UA" spc="20" smtClean="0"/>
              <a:pPr marL="93120">
                <a:lnSpc>
                  <a:spcPts val="1377"/>
                </a:lnSpc>
              </a:pPr>
              <a:t>‹#›</a:t>
            </a:fld>
            <a:endParaRPr lang="uk-UA" spc="20" dirty="0"/>
          </a:p>
        </p:txBody>
      </p:sp>
    </p:spTree>
    <p:extLst>
      <p:ext uri="{BB962C8B-B14F-4D97-AF65-F5344CB8AC3E}">
        <p14:creationId xmlns:p14="http://schemas.microsoft.com/office/powerpoint/2010/main" val="1472206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41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28650" y="6356350"/>
            <a:ext cx="2056210" cy="3635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x-none"/>
              <a:t>5/18/17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457950" y="6356350"/>
            <a:ext cx="2056210" cy="363538"/>
          </a:xfrm>
        </p:spPr>
        <p:txBody>
          <a:bodyPr/>
          <a:lstStyle>
            <a:lvl1pPr>
              <a:defRPr/>
            </a:lvl1pPr>
          </a:lstStyle>
          <a:p>
            <a:fld id="{6202C188-70F4-3D44-A9E6-ACF6433BA3A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434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041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48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43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9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9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8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16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38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F68D-1F31-3C4D-8DC4-A9A1E48FB275}" type="datetimeFigureOut">
              <a:rPr lang="it-IT" smtClean="0"/>
              <a:t>25/10/17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0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68102"/>
            <a:ext cx="9144000" cy="130794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chemeClr val="bg1"/>
                </a:solidFill>
              </a:rPr>
              <a:t>EPOS-GNSS </a:t>
            </a:r>
            <a:r>
              <a:rPr lang="it-IT" sz="3200" b="1" dirty="0" err="1">
                <a:solidFill>
                  <a:schemeClr val="bg1"/>
                </a:solidFill>
              </a:rPr>
              <a:t>services</a:t>
            </a:r>
            <a:r>
              <a:rPr lang="it-IT" sz="3200" b="1" dirty="0">
                <a:solidFill>
                  <a:schemeClr val="bg1"/>
                </a:solidFill>
              </a:rPr>
              <a:t> status and </a:t>
            </a:r>
            <a:r>
              <a:rPr lang="it-IT" sz="3200" b="1" dirty="0" err="1">
                <a:solidFill>
                  <a:schemeClr val="bg1"/>
                </a:solidFill>
              </a:rPr>
              <a:t>developments</a:t>
            </a:r>
            <a:endParaRPr lang="it-IT" sz="3200" b="1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280215"/>
            <a:ext cx="9144000" cy="1733604"/>
          </a:xfrm>
        </p:spPr>
        <p:txBody>
          <a:bodyPr>
            <a:noAutofit/>
          </a:bodyPr>
          <a:lstStyle/>
          <a:p>
            <a:endParaRPr lang="en-US" sz="700" b="1" dirty="0">
              <a:solidFill>
                <a:srgbClr val="7030A0"/>
              </a:solidFill>
            </a:endParaRPr>
          </a:p>
          <a:p>
            <a:r>
              <a:rPr lang="en-US" sz="1800" b="1" dirty="0">
                <a:solidFill>
                  <a:srgbClr val="7030A0"/>
                </a:solidFill>
              </a:rPr>
              <a:t>R. Fernandes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>
                <a:solidFill>
                  <a:srgbClr val="7030A0"/>
                </a:solidFill>
              </a:rPr>
              <a:t>, M. Bos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>
                <a:solidFill>
                  <a:srgbClr val="7030A0"/>
                </a:solidFill>
              </a:rPr>
              <a:t>, C. Bruyninx</a:t>
            </a:r>
            <a:r>
              <a:rPr lang="en-US" sz="1800" b="1" baseline="30000" dirty="0">
                <a:solidFill>
                  <a:srgbClr val="7030A0"/>
                </a:solidFill>
              </a:rPr>
              <a:t>2</a:t>
            </a:r>
            <a:r>
              <a:rPr lang="en-US" sz="1800" b="1" dirty="0">
                <a:solidFill>
                  <a:srgbClr val="7030A0"/>
                </a:solidFill>
              </a:rPr>
              <a:t>, P. Crocker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>
                <a:solidFill>
                  <a:srgbClr val="7030A0"/>
                </a:solidFill>
              </a:rPr>
              <a:t>, J. Dousa</a:t>
            </a:r>
            <a:r>
              <a:rPr lang="en-US" sz="1800" b="1" baseline="30000" dirty="0">
                <a:solidFill>
                  <a:srgbClr val="7030A0"/>
                </a:solidFill>
              </a:rPr>
              <a:t>3</a:t>
            </a:r>
            <a:r>
              <a:rPr lang="en-US" sz="1800" b="1" dirty="0">
                <a:solidFill>
                  <a:srgbClr val="7030A0"/>
                </a:solidFill>
              </a:rPr>
              <a:t>, A. Walpersdorf</a:t>
            </a:r>
            <a:r>
              <a:rPr lang="en-US" sz="1800" b="1" baseline="30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, A. Socquet</a:t>
            </a:r>
            <a:r>
              <a:rPr lang="en-US" sz="1800" b="1" baseline="30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smtClean="0">
                <a:solidFill>
                  <a:srgbClr val="7030A0"/>
                </a:solidFill>
              </a:rPr>
              <a:t/>
            </a:r>
            <a:br>
              <a:rPr lang="en-US" sz="1800" b="1" dirty="0" smtClean="0">
                <a:solidFill>
                  <a:srgbClr val="7030A0"/>
                </a:solidFill>
              </a:rPr>
            </a:br>
            <a:r>
              <a:rPr lang="en-US" sz="1800" b="1" dirty="0" smtClean="0">
                <a:solidFill>
                  <a:srgbClr val="7030A0"/>
                </a:solidFill>
              </a:rPr>
              <a:t>A</a:t>
            </a:r>
            <a:r>
              <a:rPr lang="en-US" sz="1800" b="1" dirty="0">
                <a:solidFill>
                  <a:srgbClr val="7030A0"/>
                </a:solidFill>
              </a:rPr>
              <a:t>. Avallone</a:t>
            </a:r>
            <a:r>
              <a:rPr lang="en-US" sz="1800" b="1" baseline="30000" dirty="0">
                <a:solidFill>
                  <a:srgbClr val="7030A0"/>
                </a:solidFill>
              </a:rPr>
              <a:t>5</a:t>
            </a:r>
            <a:r>
              <a:rPr lang="en-US" sz="1800" b="1" dirty="0">
                <a:solidFill>
                  <a:srgbClr val="7030A0"/>
                </a:solidFill>
              </a:rPr>
              <a:t>, A. Ganas</a:t>
            </a:r>
            <a:r>
              <a:rPr lang="en-US" sz="1800" b="1" baseline="30000" dirty="0">
                <a:solidFill>
                  <a:srgbClr val="7030A0"/>
                </a:solidFill>
              </a:rPr>
              <a:t>6</a:t>
            </a:r>
            <a:r>
              <a:rPr lang="en-US" sz="1800" b="1" dirty="0">
                <a:solidFill>
                  <a:srgbClr val="7030A0"/>
                </a:solidFill>
              </a:rPr>
              <a:t>, C. Ionescu</a:t>
            </a:r>
            <a:r>
              <a:rPr lang="en-US" sz="1800" b="1" baseline="30000" dirty="0">
                <a:solidFill>
                  <a:srgbClr val="7030A0"/>
                </a:solidFill>
              </a:rPr>
              <a:t>7</a:t>
            </a:r>
            <a:r>
              <a:rPr lang="en-US" sz="1800" b="1" dirty="0">
                <a:solidFill>
                  <a:srgbClr val="7030A0"/>
                </a:solidFill>
              </a:rPr>
              <a:t>, A. Kenyeres</a:t>
            </a:r>
            <a:r>
              <a:rPr lang="en-US" sz="1800" b="1" baseline="30000" dirty="0">
                <a:solidFill>
                  <a:srgbClr val="7030A0"/>
                </a:solidFill>
              </a:rPr>
              <a:t>8</a:t>
            </a:r>
            <a:r>
              <a:rPr lang="en-US" sz="1800" b="1" dirty="0">
                <a:solidFill>
                  <a:srgbClr val="7030A0"/>
                </a:solidFill>
              </a:rPr>
              <a:t>, B. Ofeigsson</a:t>
            </a:r>
            <a:r>
              <a:rPr lang="en-US" sz="1800" b="1" baseline="30000" dirty="0">
                <a:solidFill>
                  <a:srgbClr val="7030A0"/>
                </a:solidFill>
              </a:rPr>
              <a:t>9</a:t>
            </a:r>
            <a:r>
              <a:rPr lang="en-US" sz="1800" b="1" dirty="0">
                <a:solidFill>
                  <a:srgbClr val="7030A0"/>
                </a:solidFill>
              </a:rPr>
              <a:t>, H. Ozener</a:t>
            </a:r>
            <a:r>
              <a:rPr lang="en-US" sz="1800" b="1" baseline="30000" dirty="0">
                <a:solidFill>
                  <a:srgbClr val="7030A0"/>
                </a:solidFill>
              </a:rPr>
              <a:t>10</a:t>
            </a:r>
            <a:r>
              <a:rPr lang="en-US" sz="1800" b="1" dirty="0">
                <a:solidFill>
                  <a:srgbClr val="7030A0"/>
                </a:solidFill>
              </a:rPr>
              <a:t>, M. Vergnolle</a:t>
            </a:r>
            <a:r>
              <a:rPr lang="en-US" sz="1800" b="1" baseline="30000" dirty="0">
                <a:solidFill>
                  <a:srgbClr val="7030A0"/>
                </a:solidFill>
              </a:rPr>
              <a:t>11</a:t>
            </a:r>
            <a:r>
              <a:rPr lang="en-US" sz="1800" b="1" dirty="0">
                <a:solidFill>
                  <a:srgbClr val="7030A0"/>
                </a:solidFill>
              </a:rPr>
              <a:t>, M. Lidberg</a:t>
            </a:r>
            <a:r>
              <a:rPr lang="en-US" sz="1800" b="1" baseline="30000" dirty="0">
                <a:solidFill>
                  <a:srgbClr val="7030A0"/>
                </a:solidFill>
              </a:rPr>
              <a:t>12</a:t>
            </a:r>
            <a:r>
              <a:rPr lang="en-US" sz="1800" b="1" dirty="0">
                <a:solidFill>
                  <a:srgbClr val="7030A0"/>
                </a:solidFill>
              </a:rPr>
              <a:t>, T. </a:t>
            </a:r>
            <a:r>
              <a:rPr lang="en-US" sz="1800" b="1" dirty="0" smtClean="0">
                <a:solidFill>
                  <a:srgbClr val="7030A0"/>
                </a:solidFill>
              </a:rPr>
              <a:t>Liwosz</a:t>
            </a:r>
            <a:r>
              <a:rPr lang="en-US" sz="1800" b="1" baseline="30000" dirty="0" smtClean="0">
                <a:solidFill>
                  <a:srgbClr val="7030A0"/>
                </a:solidFill>
              </a:rPr>
              <a:t>13</a:t>
            </a:r>
            <a:r>
              <a:rPr lang="en-US" sz="1800" b="1" dirty="0">
                <a:solidFill>
                  <a:srgbClr val="7030A0"/>
                </a:solidFill>
              </a:rPr>
              <a:t>, W. Soehne</a:t>
            </a:r>
            <a:r>
              <a:rPr lang="en-US" sz="1800" b="1" baseline="30000" dirty="0">
                <a:solidFill>
                  <a:srgbClr val="7030A0"/>
                </a:solidFill>
              </a:rPr>
              <a:t>14</a:t>
            </a:r>
            <a:r>
              <a:rPr lang="en-US" sz="1800" b="1" dirty="0">
                <a:solidFill>
                  <a:srgbClr val="7030A0"/>
                </a:solidFill>
              </a:rPr>
              <a:t>, P. Bezdeka</a:t>
            </a:r>
            <a:r>
              <a:rPr lang="en-US" sz="1800" b="1" baseline="30000" dirty="0">
                <a:solidFill>
                  <a:srgbClr val="7030A0"/>
                </a:solidFill>
              </a:rPr>
              <a:t>3</a:t>
            </a:r>
            <a:r>
              <a:rPr lang="en-US" sz="1800" b="1" dirty="0">
                <a:solidFill>
                  <a:srgbClr val="7030A0"/>
                </a:solidFill>
              </a:rPr>
              <a:t>, R. Cardoso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>
                <a:solidFill>
                  <a:srgbClr val="7030A0"/>
                </a:solidFill>
              </a:rPr>
              <a:t>, N. Cotte</a:t>
            </a:r>
            <a:r>
              <a:rPr lang="en-US" sz="1800" b="1" baseline="30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, R. Couto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smtClean="0">
                <a:solidFill>
                  <a:srgbClr val="7030A0"/>
                </a:solidFill>
              </a:rPr>
              <a:t/>
            </a:r>
            <a:br>
              <a:rPr lang="en-US" sz="1800" b="1" dirty="0" smtClean="0">
                <a:solidFill>
                  <a:srgbClr val="7030A0"/>
                </a:solidFill>
              </a:rPr>
            </a:br>
            <a:r>
              <a:rPr lang="en-US" sz="1800" b="1" dirty="0" smtClean="0">
                <a:solidFill>
                  <a:srgbClr val="7030A0"/>
                </a:solidFill>
              </a:rPr>
              <a:t>N</a:t>
            </a:r>
            <a:r>
              <a:rPr lang="en-US" sz="1800" b="1" dirty="0">
                <a:solidFill>
                  <a:srgbClr val="7030A0"/>
                </a:solidFill>
              </a:rPr>
              <a:t>. D’Agostino</a:t>
            </a:r>
            <a:r>
              <a:rPr lang="en-US" sz="1800" b="1" baseline="30000" dirty="0">
                <a:solidFill>
                  <a:srgbClr val="7030A0"/>
                </a:solidFill>
              </a:rPr>
              <a:t>5</a:t>
            </a:r>
            <a:r>
              <a:rPr lang="en-US" sz="1800" b="1" dirty="0">
                <a:solidFill>
                  <a:srgbClr val="7030A0"/>
                </a:solidFill>
              </a:rPr>
              <a:t>, A. Deprez</a:t>
            </a:r>
            <a:r>
              <a:rPr lang="en-US" sz="1800" b="1" baseline="30000" dirty="0">
                <a:solidFill>
                  <a:srgbClr val="7030A0"/>
                </a:solidFill>
              </a:rPr>
              <a:t>4</a:t>
            </a:r>
            <a:r>
              <a:rPr lang="en-US" sz="1800" b="1" dirty="0">
                <a:solidFill>
                  <a:srgbClr val="7030A0"/>
                </a:solidFill>
              </a:rPr>
              <a:t>, A. Fabian</a:t>
            </a:r>
            <a:r>
              <a:rPr lang="en-US" sz="1800" b="1" baseline="30000" dirty="0">
                <a:solidFill>
                  <a:srgbClr val="7030A0"/>
                </a:solidFill>
              </a:rPr>
              <a:t>2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smtClean="0">
                <a:solidFill>
                  <a:srgbClr val="7030A0"/>
                </a:solidFill>
              </a:rPr>
              <a:t>L. Féres</a:t>
            </a:r>
            <a:r>
              <a:rPr lang="en-US" sz="1800" b="1" baseline="30000" dirty="0">
                <a:solidFill>
                  <a:srgbClr val="7030A0"/>
                </a:solidFill>
              </a:rPr>
              <a:t>1</a:t>
            </a:r>
            <a:r>
              <a:rPr lang="en-US" sz="1800" b="1" dirty="0" smtClean="0">
                <a:solidFill>
                  <a:srgbClr val="7030A0"/>
                </a:solidFill>
              </a:rPr>
              <a:t>, J</a:t>
            </a:r>
            <a:r>
              <a:rPr lang="en-US" sz="1800" b="1" dirty="0">
                <a:solidFill>
                  <a:srgbClr val="7030A0"/>
                </a:solidFill>
              </a:rPr>
              <a:t>. Legrand</a:t>
            </a:r>
            <a:r>
              <a:rPr lang="en-US" sz="1800" b="1" baseline="30000" dirty="0">
                <a:solidFill>
                  <a:srgbClr val="7030A0"/>
                </a:solidFill>
              </a:rPr>
              <a:t>2</a:t>
            </a:r>
            <a:r>
              <a:rPr lang="en-US" sz="1800" b="1" dirty="0">
                <a:solidFill>
                  <a:srgbClr val="7030A0"/>
                </a:solidFill>
              </a:rPr>
              <a:t>, J.-L. Menut</a:t>
            </a:r>
            <a:r>
              <a:rPr lang="en-US" sz="1800" b="1" baseline="30000" dirty="0">
                <a:solidFill>
                  <a:srgbClr val="7030A0"/>
                </a:solidFill>
              </a:rPr>
              <a:t>11</a:t>
            </a:r>
            <a:r>
              <a:rPr lang="en-US" sz="1800" b="1" dirty="0">
                <a:solidFill>
                  <a:srgbClr val="7030A0"/>
                </a:solidFill>
              </a:rPr>
              <a:t>, E. Nastase</a:t>
            </a:r>
            <a:r>
              <a:rPr lang="en-US" sz="1800" b="1" baseline="30000" dirty="0">
                <a:solidFill>
                  <a:srgbClr val="7030A0"/>
                </a:solidFill>
              </a:rPr>
              <a:t>7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smtClean="0">
                <a:solidFill>
                  <a:srgbClr val="7030A0"/>
                </a:solidFill>
              </a:rPr>
              <a:t/>
            </a:r>
            <a:br>
              <a:rPr lang="en-US" sz="1800" b="1" dirty="0" smtClean="0">
                <a:solidFill>
                  <a:srgbClr val="7030A0"/>
                </a:solidFill>
              </a:rPr>
            </a:br>
            <a:r>
              <a:rPr lang="en-US" sz="1800" b="1" dirty="0" smtClean="0">
                <a:solidFill>
                  <a:srgbClr val="7030A0"/>
                </a:solidFill>
              </a:rPr>
              <a:t>K</a:t>
            </a:r>
            <a:r>
              <a:rPr lang="en-US" sz="1800" b="1" dirty="0">
                <a:solidFill>
                  <a:srgbClr val="7030A0"/>
                </a:solidFill>
              </a:rPr>
              <a:t>.-M. Ngo</a:t>
            </a:r>
            <a:r>
              <a:rPr lang="en-US" sz="1800" b="1" baseline="30000" dirty="0">
                <a:solidFill>
                  <a:srgbClr val="7030A0"/>
                </a:solidFill>
              </a:rPr>
              <a:t>11</a:t>
            </a:r>
            <a:r>
              <a:rPr lang="en-US" sz="1800" b="1" dirty="0">
                <a:solidFill>
                  <a:srgbClr val="7030A0"/>
                </a:solidFill>
              </a:rPr>
              <a:t>, </a:t>
            </a:r>
            <a:r>
              <a:rPr lang="en-US" sz="1800" b="1" dirty="0" smtClean="0">
                <a:solidFill>
                  <a:srgbClr val="7030A0"/>
                </a:solidFill>
              </a:rPr>
              <a:t>F</a:t>
            </a:r>
            <a:r>
              <a:rPr lang="en-US" sz="1800" b="1" dirty="0">
                <a:solidFill>
                  <a:srgbClr val="7030A0"/>
                </a:solidFill>
              </a:rPr>
              <a:t>. Sigurðarson</a:t>
            </a:r>
            <a:r>
              <a:rPr lang="en-US" sz="1800" b="1" baseline="30000" dirty="0">
                <a:solidFill>
                  <a:srgbClr val="7030A0"/>
                </a:solidFill>
              </a:rPr>
              <a:t>9</a:t>
            </a:r>
            <a:r>
              <a:rPr lang="en-US" sz="1800" b="1" dirty="0">
                <a:solidFill>
                  <a:srgbClr val="7030A0"/>
                </a:solidFill>
              </a:rPr>
              <a:t>, P. Vaclavovic</a:t>
            </a:r>
            <a:r>
              <a:rPr lang="en-US" sz="1800" b="1" baseline="30000" dirty="0">
                <a:solidFill>
                  <a:srgbClr val="7030A0"/>
                </a:solidFill>
              </a:rPr>
              <a:t>3</a:t>
            </a:r>
          </a:p>
          <a:p>
            <a:endParaRPr lang="en-US" sz="700" b="1" dirty="0">
              <a:solidFill>
                <a:srgbClr val="7030A0"/>
              </a:solidFill>
            </a:endParaRPr>
          </a:p>
          <a:p>
            <a:endParaRPr lang="it-IT" sz="800" b="1" dirty="0">
              <a:solidFill>
                <a:srgbClr val="008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195" y="4013818"/>
            <a:ext cx="88314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1. UBI/C4G, </a:t>
            </a:r>
            <a:r>
              <a:rPr lang="en-US" sz="1600" b="1" dirty="0" err="1">
                <a:solidFill>
                  <a:srgbClr val="7030A0"/>
                </a:solidFill>
              </a:rPr>
              <a:t>Covilhã</a:t>
            </a:r>
            <a:r>
              <a:rPr lang="en-US" sz="1600" b="1" dirty="0">
                <a:solidFill>
                  <a:srgbClr val="7030A0"/>
                </a:solidFill>
              </a:rPr>
              <a:t>, Portugal		</a:t>
            </a:r>
            <a:r>
              <a:rPr lang="en-US" sz="1600" b="1" dirty="0" smtClean="0">
                <a:solidFill>
                  <a:srgbClr val="7030A0"/>
                </a:solidFill>
              </a:rPr>
              <a:t>			</a:t>
            </a:r>
            <a:r>
              <a:rPr lang="en-US" sz="1600" b="1" dirty="0">
                <a:solidFill>
                  <a:srgbClr val="7030A0"/>
                </a:solidFill>
              </a:rPr>
              <a:t>	2. ROB, Brussels, Belgium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3. GOP, </a:t>
            </a:r>
            <a:r>
              <a:rPr lang="en-US" sz="1600" b="1" dirty="0" err="1">
                <a:solidFill>
                  <a:srgbClr val="7030A0"/>
                </a:solidFill>
              </a:rPr>
              <a:t>Pezny</a:t>
            </a:r>
            <a:r>
              <a:rPr lang="en-US" sz="1600" b="1" dirty="0">
                <a:solidFill>
                  <a:srgbClr val="7030A0"/>
                </a:solidFill>
              </a:rPr>
              <a:t>, Czech Republic			</a:t>
            </a:r>
            <a:r>
              <a:rPr lang="en-US" sz="1600" b="1" dirty="0" smtClean="0">
                <a:solidFill>
                  <a:srgbClr val="7030A0"/>
                </a:solidFill>
              </a:rPr>
              <a:t>			4</a:t>
            </a:r>
            <a:r>
              <a:rPr lang="en-US" sz="1600" b="1" dirty="0">
                <a:solidFill>
                  <a:srgbClr val="7030A0"/>
                </a:solidFill>
              </a:rPr>
              <a:t>. CNRS-UGA, Grenoble, France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5. INGV, Rome, Italy			</a:t>
            </a:r>
            <a:r>
              <a:rPr lang="en-US" sz="1600" b="1" dirty="0" smtClean="0">
                <a:solidFill>
                  <a:srgbClr val="7030A0"/>
                </a:solidFill>
              </a:rPr>
              <a:t>					6</a:t>
            </a:r>
            <a:r>
              <a:rPr lang="en-US" sz="1600" b="1" dirty="0">
                <a:solidFill>
                  <a:srgbClr val="7030A0"/>
                </a:solidFill>
              </a:rPr>
              <a:t>. NOA, Athens, Greece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7. INCDFP RA, Bucharest, Romania		</a:t>
            </a:r>
            <a:r>
              <a:rPr lang="en-US" sz="1600" b="1" dirty="0" smtClean="0">
                <a:solidFill>
                  <a:srgbClr val="7030A0"/>
                </a:solidFill>
              </a:rPr>
              <a:t>			8</a:t>
            </a:r>
            <a:r>
              <a:rPr lang="en-US" sz="1600" b="1" dirty="0">
                <a:solidFill>
                  <a:srgbClr val="7030A0"/>
                </a:solidFill>
              </a:rPr>
              <a:t>. BFKH, Budapest, Hungary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9. IMO, Reykjavik, Iceland			</a:t>
            </a:r>
            <a:r>
              <a:rPr lang="en-US" sz="1600" b="1" dirty="0" smtClean="0">
                <a:solidFill>
                  <a:srgbClr val="7030A0"/>
                </a:solidFill>
              </a:rPr>
              <a:t>				10</a:t>
            </a:r>
            <a:r>
              <a:rPr lang="en-US" sz="1600" b="1" dirty="0">
                <a:solidFill>
                  <a:srgbClr val="7030A0"/>
                </a:solidFill>
              </a:rPr>
              <a:t>. KOERI, Istanbul, Turkey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11. CNRS-OCA, Nice, France,				</a:t>
            </a:r>
            <a:r>
              <a:rPr lang="en-US" sz="1600" b="1" dirty="0" smtClean="0">
                <a:solidFill>
                  <a:srgbClr val="7030A0"/>
                </a:solidFill>
              </a:rPr>
              <a:t>		12</a:t>
            </a:r>
            <a:r>
              <a:rPr lang="en-US" sz="1600" b="1" dirty="0">
                <a:solidFill>
                  <a:srgbClr val="7030A0"/>
                </a:solidFill>
              </a:rPr>
              <a:t>. LM, </a:t>
            </a:r>
            <a:r>
              <a:rPr lang="en-US" sz="1600" b="1" dirty="0" err="1">
                <a:solidFill>
                  <a:srgbClr val="7030A0"/>
                </a:solidFill>
              </a:rPr>
              <a:t>Gävle</a:t>
            </a:r>
            <a:r>
              <a:rPr lang="en-US" sz="1600" b="1" dirty="0">
                <a:solidFill>
                  <a:srgbClr val="7030A0"/>
                </a:solidFill>
              </a:rPr>
              <a:t>, Sweden</a:t>
            </a:r>
          </a:p>
          <a:p>
            <a:r>
              <a:rPr lang="en-US" sz="1600" b="1" dirty="0">
                <a:solidFill>
                  <a:srgbClr val="7030A0"/>
                </a:solidFill>
              </a:rPr>
              <a:t>13. WUT, Warsaw, Poland			</a:t>
            </a:r>
            <a:r>
              <a:rPr lang="en-US" sz="1600" b="1" dirty="0" smtClean="0">
                <a:solidFill>
                  <a:srgbClr val="7030A0"/>
                </a:solidFill>
              </a:rPr>
              <a:t>				14</a:t>
            </a:r>
            <a:r>
              <a:rPr lang="en-US" sz="1600" b="1" dirty="0">
                <a:solidFill>
                  <a:srgbClr val="7030A0"/>
                </a:solidFill>
              </a:rPr>
              <a:t>. BKG, Frankfurt-am-Main, Germany</a:t>
            </a:r>
          </a:p>
          <a:p>
            <a:endParaRPr lang="en-US" sz="1600" b="1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3752" y="5829699"/>
            <a:ext cx="3831220" cy="83099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wp10@epos-ip.eu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46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725" y="91565"/>
            <a:ext cx="8900550" cy="5539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 smtClean="0">
                <a:solidFill>
                  <a:srgbClr val="7030A0"/>
                </a:solidFill>
                <a:latin typeface="+mj-lt"/>
                <a:cs typeface="+mj-cs"/>
              </a:rPr>
              <a:t>RINEX Repositories / Data Centers</a:t>
            </a:r>
            <a:endParaRPr lang="en-US" sz="3600" b="1" dirty="0">
              <a:solidFill>
                <a:srgbClr val="7030A0"/>
              </a:solidFill>
              <a:latin typeface="+mj-lt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068" y="1799337"/>
            <a:ext cx="8900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charset="0"/>
              <a:buChar char="•"/>
            </a:pP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 algn="just">
              <a:buFont typeface="Arial" charset="0"/>
              <a:buChar char="•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GLASS software will act when a new file become available by: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1726" y="645564"/>
            <a:ext cx="3709494" cy="1128493"/>
          </a:xfrm>
          <a:prstGeom prst="rect">
            <a:avLst/>
          </a:prstGeom>
          <a:solidFill>
            <a:srgbClr val="795548"/>
          </a:solidFill>
          <a:ln w="12600" cap="rnd">
            <a:solidFill>
              <a:srgbClr val="32549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r" hangingPunct="1">
              <a:buClrTx/>
              <a:buFontTx/>
              <a:buNone/>
            </a:pPr>
            <a:r>
              <a:rPr lang="en-US" altLang="x-none" sz="1800" b="1">
                <a:solidFill>
                  <a:srgbClr val="FFFFFF"/>
                </a:solidFill>
              </a:rPr>
              <a:t>RINEX Repository</a:t>
            </a:r>
          </a:p>
          <a:p>
            <a:pPr algn="r" hangingPunct="1">
              <a:buClrTx/>
              <a:buFontTx/>
              <a:buNone/>
            </a:pPr>
            <a:r>
              <a:rPr lang="en-US" altLang="x-none" sz="1800" b="1">
                <a:solidFill>
                  <a:srgbClr val="FFFFFF"/>
                </a:solidFill>
              </a:rPr>
              <a:t>(Data Center)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14409" y="880368"/>
            <a:ext cx="847317" cy="644726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264982" y="998419"/>
            <a:ext cx="1483096" cy="765668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b="1">
                <a:solidFill>
                  <a:srgbClr val="663300"/>
                </a:solidFill>
              </a:rPr>
              <a:t>FILES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31220" y="764419"/>
            <a:ext cx="5181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RINEX Data: need to be available (local or external </a:t>
            </a:r>
            <a:r>
              <a:rPr lang="mr-IN" b="1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url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link) and GLASS will run on top of it (no need to adapt directory structure).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2630750" y="4193629"/>
            <a:ext cx="3236061" cy="2165452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477731" y="4470932"/>
            <a:ext cx="1075916" cy="798673"/>
            <a:chOff x="859" y="2540"/>
            <a:chExt cx="906" cy="769"/>
          </a:xfrm>
        </p:grpSpPr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1298" y="2540"/>
              <a:ext cx="392" cy="246"/>
            </a:xfrm>
            <a:prstGeom prst="roundRect">
              <a:avLst>
                <a:gd name="adj" fmla="val 22690"/>
              </a:avLst>
            </a:prstGeom>
            <a:solidFill>
              <a:schemeClr val="tx2">
                <a:lumMod val="60000"/>
                <a:lumOff val="40000"/>
              </a:schemeClr>
            </a:solidFill>
            <a:ln w="9360" cap="flat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859" y="2601"/>
              <a:ext cx="906" cy="708"/>
            </a:xfrm>
            <a:prstGeom prst="roundRect">
              <a:avLst>
                <a:gd name="adj" fmla="val 22690"/>
              </a:avLst>
            </a:prstGeom>
            <a:solidFill>
              <a:schemeClr val="tx2">
                <a:lumMod val="60000"/>
                <a:lumOff val="40000"/>
              </a:schemeClr>
            </a:solidFill>
            <a:ln w="9360" cap="flat">
              <a:solidFill>
                <a:srgbClr val="DDDDD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67491" tIns="33746" rIns="67491" bIns="33746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5pPr>
              <a:lvl6pPr marL="25146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6pPr>
              <a:lvl7pPr marL="29718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7pPr>
              <a:lvl8pPr marL="34290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8pPr>
              <a:lvl9pPr marL="3886200" indent="-228600" defTabSz="449263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Lato" charset="0"/>
                  <a:ea typeface="Microsoft YaHei" charset="-122"/>
                  <a:cs typeface="Microsoft YaHei" charset="-122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US" altLang="x-none" sz="1800" b="1" dirty="0" smtClean="0">
                  <a:solidFill>
                    <a:srgbClr val="FFFFFF"/>
                  </a:solidFill>
                </a:rPr>
                <a:t>RINEX</a:t>
              </a:r>
            </a:p>
            <a:p>
              <a:pPr algn="ctr">
                <a:buClrTx/>
                <a:buFontTx/>
                <a:buNone/>
              </a:pPr>
              <a:r>
                <a:rPr lang="en-US" altLang="x-none" sz="1800" b="1" dirty="0" smtClean="0">
                  <a:solidFill>
                    <a:srgbClr val="FFFFFF"/>
                  </a:solidFill>
                </a:rPr>
                <a:t>FILE</a:t>
              </a:r>
              <a:endParaRPr lang="en-US" altLang="x-none" sz="18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17" name="AutoShape 18"/>
          <p:cNvCxnSpPr>
            <a:cxnSpLocks noChangeShapeType="1"/>
            <a:stCxn id="16" idx="3"/>
            <a:endCxn id="13" idx="1"/>
          </p:cNvCxnSpPr>
          <p:nvPr/>
        </p:nvCxnSpPr>
        <p:spPr bwMode="auto">
          <a:xfrm>
            <a:off x="1553647" y="4901946"/>
            <a:ext cx="1077103" cy="374409"/>
          </a:xfrm>
          <a:prstGeom prst="bentConnector3">
            <a:avLst>
              <a:gd name="adj1" fmla="val 50000"/>
            </a:avLst>
          </a:prstGeom>
          <a:noFill/>
          <a:ln w="63500" cap="flat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AutoShape 20"/>
          <p:cNvSpPr>
            <a:spLocks noChangeArrowheads="1"/>
          </p:cNvSpPr>
          <p:nvPr/>
        </p:nvSpPr>
        <p:spPr bwMode="auto">
          <a:xfrm>
            <a:off x="3358715" y="4297488"/>
            <a:ext cx="1777756" cy="375969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9525" cap="flat">
            <a:solidFill>
              <a:srgbClr val="808080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sz="1800" b="1" dirty="0">
                <a:solidFill>
                  <a:srgbClr val="FF0000"/>
                </a:solidFill>
              </a:rPr>
              <a:t>Site </a:t>
            </a:r>
            <a:r>
              <a:rPr lang="pt-PT" altLang="x-none" sz="1800" b="1" dirty="0" err="1">
                <a:solidFill>
                  <a:srgbClr val="FF0000"/>
                </a:solidFill>
              </a:rPr>
              <a:t>Information</a:t>
            </a:r>
            <a:endParaRPr lang="pt-PT" altLang="x-none" sz="1800" b="1" dirty="0">
              <a:solidFill>
                <a:srgbClr val="FF0000"/>
              </a:solidFill>
            </a:endParaRPr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3576036" y="5020344"/>
            <a:ext cx="1345489" cy="375969"/>
          </a:xfrm>
          <a:prstGeom prst="can">
            <a:avLst>
              <a:gd name="adj" fmla="val 25000"/>
            </a:avLst>
          </a:prstGeom>
          <a:solidFill>
            <a:srgbClr val="FF000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sz="1800" b="1" dirty="0" smtClean="0">
                <a:solidFill>
                  <a:srgbClr val="FFFFFF"/>
                </a:solidFill>
              </a:rPr>
              <a:t>Data </a:t>
            </a:r>
            <a:r>
              <a:rPr lang="pt-PT" altLang="x-none" sz="1800" b="1" dirty="0" err="1" smtClean="0">
                <a:solidFill>
                  <a:srgbClr val="FFFFFF"/>
                </a:solidFill>
              </a:rPr>
              <a:t>Quality</a:t>
            </a:r>
            <a:r>
              <a:rPr lang="pt-PT" altLang="x-none" sz="1800" b="1" dirty="0" smtClean="0">
                <a:solidFill>
                  <a:srgbClr val="FFFFFF"/>
                </a:solidFill>
              </a:rPr>
              <a:t> </a:t>
            </a:r>
            <a:endParaRPr lang="pt-PT" altLang="x-none" sz="1800" b="1" dirty="0">
              <a:solidFill>
                <a:srgbClr val="FFFFFF"/>
              </a:solidFill>
            </a:endParaRPr>
          </a:p>
        </p:txBody>
      </p:sp>
      <p:cxnSp>
        <p:nvCxnSpPr>
          <p:cNvPr id="20" name="AutoShape 23"/>
          <p:cNvCxnSpPr>
            <a:cxnSpLocks noChangeShapeType="1"/>
          </p:cNvCxnSpPr>
          <p:nvPr/>
        </p:nvCxnSpPr>
        <p:spPr bwMode="auto">
          <a:xfrm>
            <a:off x="4921525" y="5208328"/>
            <a:ext cx="1447618" cy="61277"/>
          </a:xfrm>
          <a:prstGeom prst="bentConnector3">
            <a:avLst>
              <a:gd name="adj1" fmla="val 50000"/>
            </a:avLst>
          </a:prstGeom>
          <a:noFill/>
          <a:ln w="63500" cap="flat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1" name="AutoShape 24"/>
          <p:cNvSpPr>
            <a:spLocks noChangeArrowheads="1"/>
          </p:cNvSpPr>
          <p:nvPr/>
        </p:nvSpPr>
        <p:spPr bwMode="auto">
          <a:xfrm>
            <a:off x="6369143" y="4916486"/>
            <a:ext cx="2153019" cy="706239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sz="1800" b="1" dirty="0">
                <a:solidFill>
                  <a:srgbClr val="FFFFFF"/>
                </a:solidFill>
              </a:rPr>
              <a:t>Long </a:t>
            </a:r>
            <a:r>
              <a:rPr lang="pt-PT" altLang="x-none" sz="1800" b="1" dirty="0" err="1">
                <a:solidFill>
                  <a:srgbClr val="FFFFFF"/>
                </a:solidFill>
              </a:rPr>
              <a:t>term</a:t>
            </a:r>
            <a:r>
              <a:rPr lang="pt-PT" altLang="x-none" sz="1800" b="1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pt-PT" altLang="x-none" sz="1800" b="1" dirty="0">
                <a:solidFill>
                  <a:srgbClr val="FFFFFF"/>
                </a:solidFill>
              </a:rPr>
              <a:t>data </a:t>
            </a:r>
            <a:r>
              <a:rPr lang="pt-PT" altLang="x-none" sz="1800" b="1" dirty="0" err="1">
                <a:solidFill>
                  <a:srgbClr val="FFFFFF"/>
                </a:solidFill>
              </a:rPr>
              <a:t>monotoring</a:t>
            </a:r>
            <a:endParaRPr lang="pt-PT" altLang="x-none" sz="1800" b="1" dirty="0">
              <a:solidFill>
                <a:srgbClr val="FFFFFF"/>
              </a:solidFill>
            </a:endParaRPr>
          </a:p>
        </p:txBody>
      </p:sp>
      <p:sp>
        <p:nvSpPr>
          <p:cNvPr id="22" name="AutoShape 25"/>
          <p:cNvSpPr>
            <a:spLocks noChangeArrowheads="1"/>
          </p:cNvSpPr>
          <p:nvPr/>
        </p:nvSpPr>
        <p:spPr bwMode="auto">
          <a:xfrm>
            <a:off x="3576036" y="5709966"/>
            <a:ext cx="1345489" cy="375969"/>
          </a:xfrm>
          <a:prstGeom prst="can">
            <a:avLst>
              <a:gd name="adj" fmla="val 25000"/>
            </a:avLst>
          </a:prstGeom>
          <a:solidFill>
            <a:srgbClr val="00B05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sz="1800" b="1" dirty="0" err="1">
                <a:solidFill>
                  <a:schemeClr val="bg1"/>
                </a:solidFill>
              </a:rPr>
              <a:t>url</a:t>
            </a:r>
            <a:r>
              <a:rPr lang="pt-PT" altLang="x-none" sz="1800" b="1" dirty="0">
                <a:solidFill>
                  <a:schemeClr val="bg1"/>
                </a:solidFill>
              </a:rPr>
              <a:t> </a:t>
            </a:r>
            <a:r>
              <a:rPr lang="pt-PT" altLang="x-none" sz="1800" b="1" dirty="0" err="1" smtClean="0">
                <a:solidFill>
                  <a:schemeClr val="bg1"/>
                </a:solidFill>
              </a:rPr>
              <a:t>location</a:t>
            </a:r>
            <a:endParaRPr lang="pt-PT" altLang="x-none" sz="1800" b="1" dirty="0">
              <a:solidFill>
                <a:schemeClr val="bg1"/>
              </a:solidFill>
            </a:endParaRPr>
          </a:p>
        </p:txBody>
      </p:sp>
      <p:sp>
        <p:nvSpPr>
          <p:cNvPr id="23" name="AutoShape 26"/>
          <p:cNvSpPr>
            <a:spLocks noChangeArrowheads="1"/>
          </p:cNvSpPr>
          <p:nvPr/>
        </p:nvSpPr>
        <p:spPr bwMode="auto">
          <a:xfrm>
            <a:off x="6369143" y="3981691"/>
            <a:ext cx="2153019" cy="85794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491" tIns="33746" rIns="67491" bIns="33746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pt-PT" altLang="x-none" sz="1800" b="1" dirty="0" smtClean="0">
                <a:solidFill>
                  <a:srgbClr val="FF0000"/>
                </a:solidFill>
              </a:rPr>
              <a:t>M3G</a:t>
            </a:r>
          </a:p>
          <a:p>
            <a:pPr algn="ctr"/>
            <a:r>
              <a:rPr lang="pt-PT" altLang="x-none" sz="1800" b="1" dirty="0" err="1" smtClean="0">
                <a:solidFill>
                  <a:srgbClr val="FF0000"/>
                </a:solidFill>
              </a:rPr>
              <a:t>Metadata</a:t>
            </a:r>
            <a:r>
              <a:rPr lang="pt-PT" altLang="x-none" sz="1800" b="1" dirty="0">
                <a:solidFill>
                  <a:srgbClr val="FF0000"/>
                </a:solidFill>
              </a:rPr>
              <a:t/>
            </a:r>
            <a:br>
              <a:rPr lang="pt-PT" altLang="x-none" sz="1800" b="1" dirty="0">
                <a:solidFill>
                  <a:srgbClr val="FF0000"/>
                </a:solidFill>
              </a:rPr>
            </a:br>
            <a:r>
              <a:rPr lang="pt-PT" altLang="x-none" sz="1800" b="1" dirty="0" err="1" smtClean="0">
                <a:solidFill>
                  <a:srgbClr val="FF0000"/>
                </a:solidFill>
              </a:rPr>
              <a:t>Monitoring</a:t>
            </a:r>
            <a:endParaRPr lang="pt-PT" altLang="x-none" sz="1800" b="1" dirty="0">
              <a:solidFill>
                <a:srgbClr val="FF0000"/>
              </a:solidFill>
            </a:endParaRP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6369143" y="5762933"/>
            <a:ext cx="2153019" cy="706239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491" tIns="33746" rIns="67491" bIns="33746"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PT" altLang="x-none" b="1" dirty="0" smtClean="0">
                <a:solidFill>
                  <a:schemeClr val="bg1"/>
                </a:solidFill>
                <a:latin typeface="Lato" charset="0"/>
                <a:ea typeface="Microsoft YaHei" charset="-122"/>
                <a:cs typeface="Microsoft YaHei" charset="-122"/>
              </a:rPr>
              <a:t>Data Portal(s)</a:t>
            </a:r>
            <a:endParaRPr lang="pt-PT" altLang="x-none" b="1" dirty="0">
              <a:solidFill>
                <a:schemeClr val="bg1"/>
              </a:solidFill>
              <a:latin typeface="Lato" charset="0"/>
              <a:ea typeface="Microsoft YaHei" charset="-122"/>
              <a:cs typeface="Microsoft YaHei" charset="-122"/>
            </a:endParaRPr>
          </a:p>
        </p:txBody>
      </p:sp>
      <p:cxnSp>
        <p:nvCxnSpPr>
          <p:cNvPr id="25" name="AutoShape 23"/>
          <p:cNvCxnSpPr>
            <a:cxnSpLocks noChangeShapeType="1"/>
          </p:cNvCxnSpPr>
          <p:nvPr/>
        </p:nvCxnSpPr>
        <p:spPr bwMode="auto">
          <a:xfrm>
            <a:off x="5136471" y="4485472"/>
            <a:ext cx="1232672" cy="1039"/>
          </a:xfrm>
          <a:prstGeom prst="bentConnector3">
            <a:avLst>
              <a:gd name="adj1" fmla="val 50000"/>
            </a:avLst>
          </a:prstGeom>
          <a:noFill/>
          <a:ln w="63500" cap="flat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6" name="AutoShape 23"/>
          <p:cNvCxnSpPr>
            <a:cxnSpLocks noChangeShapeType="1"/>
          </p:cNvCxnSpPr>
          <p:nvPr/>
        </p:nvCxnSpPr>
        <p:spPr bwMode="auto">
          <a:xfrm>
            <a:off x="4921525" y="5907983"/>
            <a:ext cx="1447618" cy="208070"/>
          </a:xfrm>
          <a:prstGeom prst="bentConnector3">
            <a:avLst>
              <a:gd name="adj1" fmla="val 50000"/>
            </a:avLst>
          </a:prstGeom>
          <a:noFill/>
          <a:ln w="63500" cap="flat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2630750" y="3809073"/>
            <a:ext cx="2636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GLASS Applications</a:t>
            </a:r>
            <a:endParaRPr lang="en-US" sz="2400" b="1"/>
          </a:p>
        </p:txBody>
      </p:sp>
      <p:sp>
        <p:nvSpPr>
          <p:cNvPr id="33" name="Rectangle 32"/>
          <p:cNvSpPr/>
          <p:nvPr/>
        </p:nvSpPr>
        <p:spPr>
          <a:xfrm>
            <a:off x="1180618" y="2405233"/>
            <a:ext cx="7719933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285750" lvl="2" indent="-285750" algn="just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Checking the file metadata (Header) against the the Site metadata (Anubis)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180617" y="2811235"/>
            <a:ext cx="771993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285750" lvl="2" indent="-285750" algn="just">
              <a:buFont typeface="Arial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Run additional checks on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file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contents (Anubis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80616" y="3240911"/>
            <a:ext cx="7719933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285750" lvl="2" indent="-285750" algn="just">
              <a:buFont typeface="Arial" charset="0"/>
              <a:buChar char="•"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Provides the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url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C000"/>
                  </a:outerShdw>
                </a:effectLst>
              </a:rPr>
              <a:t> location to the data portal (local and externals)</a:t>
            </a:r>
          </a:p>
        </p:txBody>
      </p:sp>
    </p:spTree>
    <p:extLst>
      <p:ext uri="{BB962C8B-B14F-4D97-AF65-F5344CB8AC3E}">
        <p14:creationId xmlns:p14="http://schemas.microsoft.com/office/powerpoint/2010/main" val="722437036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1117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M3G </a:t>
            </a:r>
            <a:r>
              <a:rPr lang="mr-IN" sz="2800" b="1" dirty="0" smtClean="0">
                <a:solidFill>
                  <a:srgbClr val="7030A0"/>
                </a:solidFill>
              </a:rPr>
              <a:t>–</a:t>
            </a:r>
            <a:r>
              <a:rPr lang="en-US" sz="2800" b="1" dirty="0" smtClean="0">
                <a:solidFill>
                  <a:srgbClr val="7030A0"/>
                </a:solidFill>
              </a:rPr>
              <a:t> Metadata Management system for </a:t>
            </a:r>
            <a:br>
              <a:rPr lang="en-US" sz="2800" b="1" dirty="0" smtClean="0">
                <a:solidFill>
                  <a:srgbClr val="7030A0"/>
                </a:solidFill>
              </a:rPr>
            </a:br>
            <a:r>
              <a:rPr lang="en-US" sz="2800" b="1" dirty="0" smtClean="0">
                <a:solidFill>
                  <a:srgbClr val="7030A0"/>
                </a:solidFill>
              </a:rPr>
              <a:t>Multiple GNSS Networks</a:t>
            </a:r>
            <a:r>
              <a:rPr lang="en-US" sz="2800" b="1" dirty="0">
                <a:solidFill>
                  <a:srgbClr val="7030A0"/>
                </a:solidFill>
              </a:rPr>
              <a:t/>
            </a:r>
            <a:br>
              <a:rPr lang="en-US" sz="2800" b="1" dirty="0">
                <a:solidFill>
                  <a:srgbClr val="7030A0"/>
                </a:solidFill>
              </a:rPr>
            </a:br>
            <a:r>
              <a:rPr lang="en-US" sz="1600" b="1" dirty="0" smtClean="0">
                <a:solidFill>
                  <a:srgbClr val="7030A0"/>
                </a:solidFill>
              </a:rPr>
              <a:t>to be maintained </a:t>
            </a:r>
            <a:r>
              <a:rPr lang="en-US" sz="1600" b="1" dirty="0">
                <a:solidFill>
                  <a:srgbClr val="7030A0"/>
                </a:solidFill>
              </a:rPr>
              <a:t>by ROB - Belgium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4" y="1616978"/>
            <a:ext cx="7510796" cy="407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3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7" y="1012971"/>
            <a:ext cx="7992444" cy="528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5032" y="1421095"/>
            <a:ext cx="1359938" cy="219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24" dirty="0"/>
              <a:t>View current log</a:t>
            </a:r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1325001" y="1640258"/>
            <a:ext cx="1437081" cy="923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12223" y="1615690"/>
            <a:ext cx="1128881" cy="219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24" dirty="0"/>
              <a:t>Update site log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676664" y="1834853"/>
            <a:ext cx="381498" cy="573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39636" y="1800810"/>
            <a:ext cx="1128881" cy="2191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24" dirty="0"/>
              <a:t>Export site log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3442051" y="1910392"/>
            <a:ext cx="497585" cy="497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03918" y="2824994"/>
            <a:ext cx="1128881" cy="345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24" dirty="0"/>
              <a:t>Import site log from local disk</a:t>
            </a: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 flipV="1">
            <a:off x="3665989" y="2564088"/>
            <a:ext cx="1537929" cy="43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0987"/>
            <a:ext cx="9144000" cy="8509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M3G </a:t>
            </a:r>
            <a:r>
              <a:rPr lang="mr-IN" sz="3600" b="1" dirty="0">
                <a:solidFill>
                  <a:srgbClr val="7030A0"/>
                </a:solidFill>
              </a:rPr>
              <a:t>–</a:t>
            </a:r>
            <a:r>
              <a:rPr lang="en-US" sz="3600" b="1" dirty="0">
                <a:solidFill>
                  <a:srgbClr val="7030A0"/>
                </a:solidFill>
              </a:rPr>
              <a:t> Metadata Management system for </a:t>
            </a:r>
            <a:br>
              <a:rPr lang="en-US" sz="3600" b="1" dirty="0">
                <a:solidFill>
                  <a:srgbClr val="7030A0"/>
                </a:solidFill>
              </a:rPr>
            </a:br>
            <a:r>
              <a:rPr lang="en-US" sz="3600" b="1" dirty="0">
                <a:solidFill>
                  <a:srgbClr val="7030A0"/>
                </a:solidFill>
              </a:rPr>
              <a:t>Multiple GNSS Networks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13855"/>
            <a:ext cx="9144000" cy="1052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81" dirty="0">
                <a:latin typeface="Verdana" charset="0"/>
                <a:ea typeface="Verdana" charset="0"/>
                <a:cs typeface="Verdana" charset="0"/>
              </a:rPr>
              <a:t>Observed phase data for all constellations. Input are the station daily RINEX 2/3 observation files. The graphs give a snapshot of the station tracking for a specific date.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4196" y="2223813"/>
            <a:ext cx="5187442" cy="274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>
          <a:xfrm>
            <a:off x="4420998" y="4335011"/>
            <a:ext cx="4639177" cy="2444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0568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7030A0"/>
                </a:solidFill>
              </a:rPr>
              <a:t>Long-Term Monitoring Center</a:t>
            </a:r>
            <a:br>
              <a:rPr lang="en-US" sz="3600" b="1" dirty="0" smtClean="0">
                <a:solidFill>
                  <a:srgbClr val="7030A0"/>
                </a:solidFill>
              </a:rPr>
            </a:br>
            <a:r>
              <a:rPr lang="en-US" sz="2000" b="1" dirty="0" smtClean="0">
                <a:solidFill>
                  <a:srgbClr val="7030A0"/>
                </a:solidFill>
              </a:rPr>
              <a:t>to be maintained by ROB - Belgium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3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" y="1272091"/>
            <a:ext cx="9150289" cy="5025945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4196" y="0"/>
            <a:ext cx="9139804" cy="91440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sz="4000" b="1" dirty="0">
                <a:solidFill>
                  <a:srgbClr val="7030A0"/>
                </a:solidFill>
              </a:rPr>
              <a:t>Data </a:t>
            </a:r>
            <a:r>
              <a:rPr lang="fr-FR" sz="4000" b="1" dirty="0" smtClean="0">
                <a:solidFill>
                  <a:srgbClr val="7030A0"/>
                </a:solidFill>
              </a:rPr>
              <a:t>Portal</a:t>
            </a:r>
            <a:r>
              <a:rPr lang="fr-FR" sz="3600" b="1" dirty="0" smtClean="0">
                <a:solidFill>
                  <a:srgbClr val="7030A0"/>
                </a:solidFill>
              </a:rPr>
              <a:t/>
            </a:r>
            <a:br>
              <a:rPr lang="fr-FR" sz="3600" b="1" dirty="0" smtClean="0">
                <a:solidFill>
                  <a:srgbClr val="7030A0"/>
                </a:solidFill>
              </a:rPr>
            </a:br>
            <a:r>
              <a:rPr lang="en-US" sz="3600" b="1" dirty="0">
                <a:solidFill>
                  <a:srgbClr val="7030A0"/>
                </a:solidFill>
              </a:rPr>
              <a:t> </a:t>
            </a:r>
            <a:r>
              <a:rPr lang="en-US" sz="2200" b="1" dirty="0">
                <a:solidFill>
                  <a:srgbClr val="7030A0"/>
                </a:solidFill>
              </a:rPr>
              <a:t>to be maintained by </a:t>
            </a:r>
            <a:r>
              <a:rPr lang="en-US" sz="2200" b="1" dirty="0" smtClean="0">
                <a:solidFill>
                  <a:srgbClr val="7030A0"/>
                </a:solidFill>
              </a:rPr>
              <a:t>CNRS - France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676726">
            <a:off x="1799139" y="2905246"/>
            <a:ext cx="5549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DEMO</a:t>
            </a:r>
            <a:endParaRPr lang="en-US" sz="1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  <a:alpha val="0"/>
                  </a:scheme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9" y="926904"/>
            <a:ext cx="9110688" cy="500419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88030" y="3780683"/>
            <a:ext cx="560593" cy="507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697" dirty="0">
                <a:solidFill>
                  <a:srgbClr val="FF0000"/>
                </a:solidFill>
              </a:rPr>
              <a:t>❶</a:t>
            </a:r>
            <a:endParaRPr lang="fr-FR" sz="2697" dirty="0"/>
          </a:p>
        </p:txBody>
      </p:sp>
      <p:sp>
        <p:nvSpPr>
          <p:cNvPr id="4" name="ZoneTexte 3"/>
          <p:cNvSpPr txBox="1"/>
          <p:nvPr/>
        </p:nvSpPr>
        <p:spPr>
          <a:xfrm>
            <a:off x="1551964" y="2836648"/>
            <a:ext cx="906588" cy="507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697" dirty="0">
                <a:solidFill>
                  <a:srgbClr val="00B050"/>
                </a:solidFill>
              </a:rPr>
              <a:t>❷</a:t>
            </a:r>
            <a:endParaRPr lang="fr-FR" sz="2697" dirty="0"/>
          </a:p>
        </p:txBody>
      </p:sp>
      <p:sp>
        <p:nvSpPr>
          <p:cNvPr id="5" name="ZoneTexte 4"/>
          <p:cNvSpPr txBox="1"/>
          <p:nvPr/>
        </p:nvSpPr>
        <p:spPr>
          <a:xfrm>
            <a:off x="5557392" y="2084712"/>
            <a:ext cx="910965" cy="5073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697" dirty="0">
                <a:solidFill>
                  <a:schemeClr val="accent4">
                    <a:lumMod val="75000"/>
                  </a:schemeClr>
                </a:solidFill>
              </a:rPr>
              <a:t>❸</a:t>
            </a:r>
            <a:endParaRPr lang="fr-FR" sz="2697" dirty="0"/>
          </a:p>
        </p:txBody>
      </p:sp>
      <p:cxnSp>
        <p:nvCxnSpPr>
          <p:cNvPr id="7" name="Connecteur droit avec flèche 6"/>
          <p:cNvCxnSpPr>
            <a:stCxn id="4" idx="0"/>
          </p:cNvCxnSpPr>
          <p:nvPr/>
        </p:nvCxnSpPr>
        <p:spPr>
          <a:xfrm flipH="1" flipV="1">
            <a:off x="1505450" y="2239179"/>
            <a:ext cx="499808" cy="597469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stCxn id="3" idx="3"/>
          </p:cNvCxnSpPr>
          <p:nvPr/>
        </p:nvCxnSpPr>
        <p:spPr>
          <a:xfrm flipV="1">
            <a:off x="7548623" y="4033010"/>
            <a:ext cx="798423" cy="1365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stCxn id="5" idx="3"/>
          </p:cNvCxnSpPr>
          <p:nvPr/>
        </p:nvCxnSpPr>
        <p:spPr>
          <a:xfrm>
            <a:off x="6468357" y="2338404"/>
            <a:ext cx="753490" cy="1539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-13160"/>
            <a:ext cx="9139807" cy="708533"/>
          </a:xfrm>
        </p:spPr>
        <p:txBody>
          <a:bodyPr>
            <a:normAutofit/>
          </a:bodyPr>
          <a:lstStyle/>
          <a:p>
            <a:r>
              <a:rPr lang="fr-FR" sz="3600" b="1">
                <a:solidFill>
                  <a:srgbClr val="7030A0"/>
                </a:solidFill>
              </a:rPr>
              <a:t>Data Portal</a:t>
            </a:r>
            <a:endParaRPr lang="pt-PT" sz="3600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9676726">
            <a:off x="1553428" y="2411284"/>
            <a:ext cx="5549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DEMO</a:t>
            </a:r>
            <a:endParaRPr lang="en-US" sz="1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  <a:alpha val="0"/>
                  </a:scheme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8170" y="1883748"/>
            <a:ext cx="4112054" cy="36405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 dirty="0" smtClean="0"/>
              <a:t>Daily </a:t>
            </a:r>
            <a:r>
              <a:rPr lang="en-US" sz="2000" b="1" dirty="0"/>
              <a:t>solutions + </a:t>
            </a:r>
            <a:r>
              <a:rPr lang="en-US" sz="2000" b="1" dirty="0" smtClean="0"/>
              <a:t>metadata </a:t>
            </a:r>
          </a:p>
          <a:p>
            <a:r>
              <a:rPr lang="en-US" sz="1800" dirty="0" smtClean="0"/>
              <a:t>run by 2 Pan-European processing centers (INGV, UGA-CNRS)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ensified solution EUREF (BFKH)</a:t>
            </a:r>
            <a:endParaRPr lang="en-US" sz="1800" dirty="0"/>
          </a:p>
          <a:p>
            <a:pPr marL="0" indent="0">
              <a:buNone/>
            </a:pPr>
            <a:r>
              <a:rPr lang="en-US" sz="2000" b="1" dirty="0" smtClean="0"/>
              <a:t>Daily time</a:t>
            </a:r>
            <a:r>
              <a:rPr lang="en-US" sz="2000" b="1" dirty="0"/>
              <a:t>-series </a:t>
            </a:r>
            <a:r>
              <a:rPr lang="en-US" sz="2000" b="1" dirty="0" smtClean="0"/>
              <a:t>&amp; velocity </a:t>
            </a:r>
            <a:r>
              <a:rPr lang="en-US" sz="2000" b="1" dirty="0"/>
              <a:t>fields + </a:t>
            </a:r>
            <a:r>
              <a:rPr lang="en-US" sz="2000" b="1" dirty="0" smtClean="0"/>
              <a:t>metadata</a:t>
            </a:r>
          </a:p>
          <a:p>
            <a:r>
              <a:rPr lang="en-US" sz="1800" dirty="0" smtClean="0"/>
              <a:t>Individual Solutions (INGV, UGA-CNRS)</a:t>
            </a:r>
          </a:p>
          <a:p>
            <a:r>
              <a:rPr lang="en-US" sz="1800" dirty="0" smtClean="0"/>
              <a:t>Combined Solution (BFKH)</a:t>
            </a:r>
          </a:p>
          <a:p>
            <a:endParaRPr lang="en-US" sz="18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2000" b="1" dirty="0" smtClean="0"/>
              <a:t>Strain </a:t>
            </a:r>
            <a:r>
              <a:rPr lang="en-US" sz="2000" b="1" dirty="0"/>
              <a:t>Rate maps + </a:t>
            </a:r>
            <a:r>
              <a:rPr lang="en-US" sz="2000" b="1" dirty="0" smtClean="0"/>
              <a:t>metadata</a:t>
            </a:r>
          </a:p>
          <a:p>
            <a:r>
              <a:rPr lang="en-US" sz="1800" dirty="0" smtClean="0"/>
              <a:t>Global + Regionals (LM)</a:t>
            </a:r>
            <a:endParaRPr lang="en-US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224" y="1663830"/>
            <a:ext cx="4954293" cy="43577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9032" y="1121818"/>
            <a:ext cx="8934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Current status: </a:t>
            </a:r>
            <a:r>
              <a:rPr lang="en-US" sz="2400" dirty="0" smtClean="0"/>
              <a:t>Prototype Products already generated</a:t>
            </a:r>
            <a:endParaRPr lang="it-IT" sz="2400" dirty="0"/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7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7030A0"/>
                </a:solidFill>
              </a:rPr>
              <a:t>EPOS-GNSS Products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" y="1163974"/>
            <a:ext cx="9135611" cy="4932225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0" y="7116"/>
            <a:ext cx="9139806" cy="726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62" b="0" i="0" kern="1200">
                <a:solidFill>
                  <a:srgbClr val="E65100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fr-FR" sz="3600" b="1" dirty="0" err="1" smtClean="0">
                <a:solidFill>
                  <a:srgbClr val="7030A0"/>
                </a:solidFill>
              </a:rPr>
              <a:t>Products</a:t>
            </a:r>
            <a:r>
              <a:rPr lang="fr-FR" sz="3600" b="1" dirty="0" smtClean="0">
                <a:solidFill>
                  <a:srgbClr val="7030A0"/>
                </a:solidFill>
              </a:rPr>
              <a:t> Portal</a:t>
            </a:r>
          </a:p>
          <a:p>
            <a:r>
              <a:rPr lang="en-US" sz="2900" b="1" dirty="0">
                <a:solidFill>
                  <a:srgbClr val="7030A0"/>
                </a:solidFill>
                <a:latin typeface="Calibri"/>
                <a:cs typeface=""/>
              </a:rPr>
              <a:t>to be maintained by </a:t>
            </a:r>
            <a:r>
              <a:rPr lang="en-US" sz="2900" b="1" dirty="0" smtClean="0">
                <a:solidFill>
                  <a:srgbClr val="7030A0"/>
                </a:solidFill>
                <a:latin typeface="Calibri"/>
                <a:cs typeface=""/>
              </a:rPr>
              <a:t>UBI/C4G </a:t>
            </a:r>
            <a:r>
              <a:rPr lang="mr-IN" sz="2900" b="1" dirty="0" smtClean="0">
                <a:solidFill>
                  <a:srgbClr val="7030A0"/>
                </a:solidFill>
                <a:latin typeface="Calibri"/>
                <a:cs typeface=""/>
              </a:rPr>
              <a:t>–</a:t>
            </a:r>
            <a:r>
              <a:rPr lang="en-US" sz="2900" b="1" dirty="0" smtClean="0">
                <a:solidFill>
                  <a:srgbClr val="7030A0"/>
                </a:solidFill>
                <a:latin typeface="Calibri"/>
                <a:cs typeface=""/>
              </a:rPr>
              <a:t> Portugal</a:t>
            </a:r>
            <a:endParaRPr lang="pt-PT" sz="36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676726">
            <a:off x="1799139" y="2905246"/>
            <a:ext cx="5549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DEMO</a:t>
            </a:r>
            <a:endParaRPr lang="en-US" sz="1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  <a:alpha val="0"/>
                  </a:scheme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159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9144000" cy="48139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930498" y="2632328"/>
            <a:ext cx="184731" cy="641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3567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0" y="7116"/>
            <a:ext cx="9139806" cy="726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62" b="0" i="0" kern="1200">
                <a:solidFill>
                  <a:srgbClr val="E65100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fr-FR" sz="3600" b="1" smtClean="0">
                <a:solidFill>
                  <a:srgbClr val="7030A0"/>
                </a:solidFill>
              </a:rPr>
              <a:t>Products</a:t>
            </a:r>
            <a:r>
              <a:rPr lang="fr-FR" sz="3600" b="1" dirty="0" smtClean="0">
                <a:solidFill>
                  <a:srgbClr val="7030A0"/>
                </a:solidFill>
              </a:rPr>
              <a:t> Portal</a:t>
            </a:r>
            <a:endParaRPr lang="pt-PT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676726">
            <a:off x="1648668" y="2766350"/>
            <a:ext cx="5549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DEMO</a:t>
            </a:r>
            <a:endParaRPr lang="en-US" sz="1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  <a:alpha val="0"/>
                  </a:scheme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061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4195" y="1314974"/>
            <a:ext cx="9131836" cy="4832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7" name="TextBox 16"/>
          <p:cNvSpPr txBox="1"/>
          <p:nvPr/>
        </p:nvSpPr>
        <p:spPr>
          <a:xfrm>
            <a:off x="-930498" y="2632328"/>
            <a:ext cx="184731" cy="641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3567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0" y="7116"/>
            <a:ext cx="9139806" cy="726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62" b="0" i="0" kern="1200">
                <a:solidFill>
                  <a:srgbClr val="E65100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fr-FR" sz="3600" b="1" dirty="0" err="1" smtClean="0">
                <a:solidFill>
                  <a:srgbClr val="7030A0"/>
                </a:solidFill>
              </a:rPr>
              <a:t>Products</a:t>
            </a:r>
            <a:r>
              <a:rPr lang="fr-FR" sz="3600" b="1" dirty="0" smtClean="0">
                <a:solidFill>
                  <a:srgbClr val="7030A0"/>
                </a:solidFill>
              </a:rPr>
              <a:t> Portal</a:t>
            </a:r>
            <a:endParaRPr lang="pt-PT" sz="36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9676726">
            <a:off x="1648668" y="2997844"/>
            <a:ext cx="55499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DEMO</a:t>
            </a:r>
            <a:endParaRPr lang="en-US" sz="1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20000"/>
                    <a:lumOff val="80000"/>
                    <a:alpha val="0"/>
                  </a:scheme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715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835696" y="44624"/>
            <a:ext cx="7294884" cy="504056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56" tIns="45679" rIns="91356" bIns="45679" rtlCol="0" anchor="ctr">
            <a:normAutofit fontScale="90000" lnSpcReduction="20000"/>
          </a:bodyPr>
          <a:lstStyle>
            <a:lvl1pPr algn="ctr">
              <a:spcBef>
                <a:spcPct val="0"/>
              </a:spcBef>
              <a:buNone/>
              <a:defRPr sz="3597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What is EPOS? 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3528" y="486702"/>
            <a:ext cx="8496944" cy="13112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3" tIns="45679" rIns="91353" bIns="45679" numCol="1" anchor="t" anchorCtr="0" compatLnSpc="1">
            <a:prstTxWarp prst="textNoShape">
              <a:avLst/>
            </a:prstTxWarp>
          </a:bodyPr>
          <a:lstStyle>
            <a:lvl1pPr marL="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EPOS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is a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long-term project for the integration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of research infrastructures for Solid Earth Science in Europe</a:t>
            </a:r>
            <a:r>
              <a:rPr lang="en-US" sz="2400" dirty="0" smtClean="0"/>
              <a:t> </a:t>
            </a:r>
          </a:p>
          <a:p>
            <a:r>
              <a:rPr lang="en-US" sz="2000" dirty="0" smtClean="0"/>
              <a:t>One of the three priority projects of European Commission within ESFRI</a:t>
            </a:r>
            <a:endParaRPr lang="en-US" sz="2000" dirty="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Content Placeholder 4" descr="EPOS_C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9" b="-1226"/>
          <a:stretch/>
        </p:blipFill>
        <p:spPr>
          <a:xfrm>
            <a:off x="3585882" y="1673066"/>
            <a:ext cx="5355962" cy="4822317"/>
          </a:xfrm>
          <a:prstGeom prst="rect">
            <a:avLst/>
          </a:prstGeom>
        </p:spPr>
      </p:pic>
      <p:sp>
        <p:nvSpPr>
          <p:cNvPr id="12" name="Rectangle 3"/>
          <p:cNvSpPr/>
          <p:nvPr/>
        </p:nvSpPr>
        <p:spPr>
          <a:xfrm>
            <a:off x="179513" y="2398236"/>
            <a:ext cx="37444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EPOS integrates the </a:t>
            </a:r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existing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(and future) </a:t>
            </a:r>
            <a:r>
              <a:rPr lang="en-US" sz="2400" dirty="0" smtClean="0">
                <a:solidFill>
                  <a:prstClr val="black"/>
                </a:solidFill>
                <a:latin typeface="Calibri" charset="0"/>
              </a:rPr>
              <a:t>advanced </a:t>
            </a:r>
            <a:r>
              <a:rPr lang="en-US" sz="2400" dirty="0">
                <a:solidFill>
                  <a:prstClr val="black"/>
                </a:solidFill>
                <a:latin typeface="Calibri" charset="0"/>
              </a:rPr>
              <a:t>European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facilities into </a:t>
            </a:r>
            <a:endParaRPr lang="en-US" sz="2400" dirty="0" smtClean="0">
              <a:solidFill>
                <a:srgbClr val="000000"/>
              </a:solidFill>
              <a:latin typeface="Calibri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a single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</a:rPr>
              <a:t>distributed,</a:t>
            </a:r>
            <a:endParaRPr lang="en-US" sz="2400" dirty="0" smtClean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</a:rPr>
              <a:t>sustainable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infrastructure</a:t>
            </a:r>
            <a:r>
              <a:rPr lang="en-US" sz="2400" dirty="0" smtClean="0">
                <a:solidFill>
                  <a:srgbClr val="FF0000"/>
                </a:solidFill>
                <a:latin typeface="Calibri" charset="0"/>
              </a:rPr>
              <a:t> </a:t>
            </a: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taking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full advantage 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</a:rPr>
              <a:t>of </a:t>
            </a:r>
            <a:r>
              <a:rPr lang="en-US" sz="2400" dirty="0">
                <a:solidFill>
                  <a:srgbClr val="000000"/>
                </a:solidFill>
                <a:latin typeface="Calibri" charset="0"/>
              </a:rPr>
              <a:t>new </a:t>
            </a:r>
            <a:r>
              <a:rPr lang="en-US" sz="2400" b="1" dirty="0">
                <a:solidFill>
                  <a:srgbClr val="FF0000"/>
                </a:solidFill>
                <a:latin typeface="Calibri" charset="0"/>
              </a:rPr>
              <a:t>e-science </a:t>
            </a:r>
            <a:r>
              <a:rPr lang="en-US" sz="2400" b="1" dirty="0" smtClean="0">
                <a:solidFill>
                  <a:srgbClr val="FF0000"/>
                </a:solidFill>
                <a:latin typeface="Calibri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8851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-930498" y="2632328"/>
            <a:ext cx="184731" cy="641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3567" dirty="0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0" y="7116"/>
            <a:ext cx="9139806" cy="7268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62" b="0" i="0" kern="1200">
                <a:solidFill>
                  <a:srgbClr val="E65100"/>
                </a:solidFill>
                <a:latin typeface="Tahoma"/>
                <a:ea typeface="+mj-ea"/>
                <a:cs typeface="Tahoma"/>
              </a:defRPr>
            </a:lvl1pPr>
          </a:lstStyle>
          <a:p>
            <a:r>
              <a:rPr lang="fr-FR" sz="3600" b="1" dirty="0" err="1" smtClean="0">
                <a:solidFill>
                  <a:srgbClr val="7030A0"/>
                </a:solidFill>
              </a:rPr>
              <a:t>Summary</a:t>
            </a:r>
            <a:endParaRPr lang="pt-PT" sz="36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08263"/>
            <a:ext cx="9062976" cy="5065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3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GLASS is a software package to manage, validate, and distribute GNSS data &amp; metadata and associated products.</a:t>
            </a: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endParaRPr lang="en-US" sz="1600" b="1" spc="-30" dirty="0">
              <a:solidFill>
                <a:srgbClr val="20202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3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GLASS is being developed in the framework of EPOS-IP (Implementation Phase, until 2019).</a:t>
            </a: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endParaRPr lang="en-US" sz="1600" b="1" spc="-30" dirty="0">
              <a:solidFill>
                <a:srgbClr val="20202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3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GLASS</a:t>
            </a:r>
            <a:r>
              <a:rPr lang="en-US" sz="1600" b="1" spc="-198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will be used in the GNSS component of EPOS-OP (Operational Phase, after 2019).</a:t>
            </a: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endParaRPr lang="en-US" sz="1600" b="1" spc="-10" dirty="0">
              <a:solidFill>
                <a:srgbClr val="20202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We have shown the major components:</a:t>
            </a:r>
          </a:p>
          <a:p>
            <a:pPr marL="1405266" marR="758803" lvl="2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Repository Software</a:t>
            </a:r>
          </a:p>
          <a:p>
            <a:pPr marL="1405266" marR="758803" lvl="2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M3G software</a:t>
            </a:r>
          </a:p>
          <a:p>
            <a:pPr marL="1405266" marR="758803" lvl="2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Data &amp; Products Portals</a:t>
            </a:r>
          </a:p>
          <a:p>
            <a:pPr marL="1405266" marR="758803" lvl="2" indent="-285750" algn="just">
              <a:lnSpc>
                <a:spcPct val="100800"/>
              </a:lnSpc>
              <a:buFont typeface="Arial" charset="0"/>
              <a:buChar char="•"/>
            </a:pPr>
            <a:endParaRPr lang="en-US" sz="1600" b="1" spc="-10" dirty="0">
              <a:solidFill>
                <a:srgbClr val="202020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490866" marR="758803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All these components work together in a complete package (can be installed in a stand-alone server but the goal is to facilitate the integration of individual repositories/data centers.</a:t>
            </a:r>
          </a:p>
          <a:p>
            <a:pPr marL="948066" marR="758803" lvl="1" indent="-285750" algn="just">
              <a:lnSpc>
                <a:spcPct val="100800"/>
              </a:lnSpc>
              <a:buFont typeface="Arial" charset="0"/>
              <a:buChar char="•"/>
            </a:pP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First version available for testing in 2018 </a:t>
            </a:r>
            <a:r>
              <a:rPr lang="mr-IN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600" b="1" spc="-1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interested people can contact us: </a:t>
            </a:r>
          </a:p>
          <a:p>
            <a:pPr marL="205116" marR="758803" algn="just">
              <a:lnSpc>
                <a:spcPct val="100800"/>
              </a:lnSpc>
            </a:pPr>
            <a:endParaRPr lang="en-US" sz="1600" b="1" spc="-10" dirty="0">
              <a:solidFill>
                <a:srgbClr val="20202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3655" y="5331987"/>
            <a:ext cx="3831220" cy="830997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wp10@epos-ip.eu</a:t>
            </a:r>
            <a:endParaRPr lang="en-US" sz="2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10482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5" y="0"/>
            <a:ext cx="9131836" cy="6849190"/>
          </a:xfrm>
          <a:custGeom>
            <a:avLst/>
            <a:gdLst/>
            <a:ahLst/>
            <a:cxnLst/>
            <a:rect l="l" t="t" r="r" b="b"/>
            <a:pathLst>
              <a:path w="4608195" h="3456304">
                <a:moveTo>
                  <a:pt x="0" y="3456051"/>
                </a:moveTo>
                <a:lnTo>
                  <a:pt x="4607941" y="3456051"/>
                </a:lnTo>
                <a:lnTo>
                  <a:pt x="4607941" y="0"/>
                </a:lnTo>
                <a:lnTo>
                  <a:pt x="0" y="0"/>
                </a:lnTo>
                <a:lnTo>
                  <a:pt x="0" y="345605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95" y="5380"/>
            <a:ext cx="9131836" cy="251594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439" marR="10067" indent="15731">
              <a:lnSpc>
                <a:spcPct val="150000"/>
              </a:lnSpc>
            </a:pPr>
            <a:r>
              <a:rPr lang="en-US" sz="3963" spc="139" dirty="0" smtClean="0">
                <a:solidFill>
                  <a:srgbClr val="FFFFFF"/>
                </a:solidFill>
                <a:latin typeface="Verdana"/>
                <a:cs typeface="Verdana"/>
              </a:rPr>
              <a:t>Thank you for your attention</a:t>
            </a:r>
            <a:r>
              <a:rPr lang="en-US" sz="5549" spc="139" smtClean="0">
                <a:solidFill>
                  <a:srgbClr val="FFFFFF"/>
                </a:solidFill>
                <a:latin typeface="Verdana"/>
                <a:cs typeface="Verdana"/>
              </a:rPr>
              <a:t/>
            </a:r>
            <a:br>
              <a:rPr lang="en-US" sz="5549" spc="139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1387" spc="139" dirty="0" smtClean="0">
                <a:solidFill>
                  <a:srgbClr val="FFFFFF"/>
                </a:solidFill>
                <a:latin typeface="Verdana"/>
                <a:cs typeface="Verdana"/>
              </a:rPr>
              <a:t/>
            </a:r>
            <a:br>
              <a:rPr lang="en-US" sz="1387" spc="139" dirty="0" smtClean="0">
                <a:solidFill>
                  <a:srgbClr val="FFFFFF"/>
                </a:solidFill>
                <a:latin typeface="Verdana"/>
                <a:cs typeface="Verdana"/>
              </a:rPr>
            </a:br>
            <a:r>
              <a:rPr lang="en-US" sz="5549" spc="139" dirty="0" smtClean="0">
                <a:solidFill>
                  <a:srgbClr val="FFFFFF"/>
                </a:solidFill>
                <a:latin typeface="Verdana"/>
                <a:cs typeface="Verdana"/>
              </a:rPr>
              <a:t>Questions</a:t>
            </a:r>
            <a:r>
              <a:rPr lang="en-US" sz="5549" spc="-59" dirty="0" smtClean="0">
                <a:solidFill>
                  <a:srgbClr val="FFFFFF"/>
                </a:solidFill>
                <a:latin typeface="Verdana"/>
                <a:cs typeface="Verdana"/>
              </a:rPr>
              <a:t>?</a:t>
            </a:r>
            <a:endParaRPr lang="en-US" sz="5549" dirty="0"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840" y="2521325"/>
            <a:ext cx="2462545" cy="40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olo 1"/>
          <p:cNvSpPr>
            <a:spLocks noGrp="1"/>
          </p:cNvSpPr>
          <p:nvPr>
            <p:ph type="title"/>
          </p:nvPr>
        </p:nvSpPr>
        <p:spPr>
          <a:xfrm>
            <a:off x="4283968" y="505427"/>
            <a:ext cx="4534680" cy="595253"/>
          </a:xfrm>
        </p:spPr>
        <p:txBody>
          <a:bodyPr/>
          <a:lstStyle/>
          <a:p>
            <a:r>
              <a:rPr lang="it-IT" sz="2400" b="1" dirty="0" err="1">
                <a:solidFill>
                  <a:srgbClr val="77933C"/>
                </a:solidFill>
              </a:rPr>
              <a:t>Functional</a:t>
            </a:r>
            <a:r>
              <a:rPr lang="it-IT" sz="2400" b="1" dirty="0">
                <a:solidFill>
                  <a:srgbClr val="77933C"/>
                </a:solidFill>
              </a:rPr>
              <a:t> Architecture</a:t>
            </a:r>
          </a:p>
        </p:txBody>
      </p:sp>
      <p:pic>
        <p:nvPicPr>
          <p:cNvPr id="3" name="Content Placeholder 2" descr="Epos_IP_functional_architecture_newV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1" b="2295"/>
          <a:stretch/>
        </p:blipFill>
        <p:spPr>
          <a:xfrm>
            <a:off x="654169" y="1356708"/>
            <a:ext cx="7848058" cy="3187159"/>
          </a:xfrm>
        </p:spPr>
      </p:pic>
      <p:sp>
        <p:nvSpPr>
          <p:cNvPr id="4" name="TextBox 3"/>
          <p:cNvSpPr txBox="1"/>
          <p:nvPr/>
        </p:nvSpPr>
        <p:spPr>
          <a:xfrm>
            <a:off x="132152" y="4562100"/>
            <a:ext cx="203187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/>
              <a:t>Data </a:t>
            </a:r>
            <a:r>
              <a:rPr lang="en-US" sz="1400" b="1" dirty="0" smtClean="0"/>
              <a:t>generation &amp;  standardization</a:t>
            </a:r>
            <a:endParaRPr lang="en-US" sz="1400" b="1" dirty="0"/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/>
              <a:t>S</a:t>
            </a:r>
            <a:r>
              <a:rPr lang="en-US" sz="1400" b="1" dirty="0" smtClean="0"/>
              <a:t>ustainability and operation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/>
              <a:t>Quality checked repositories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64029" y="4527150"/>
            <a:ext cx="1835314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FF6600"/>
                </a:solidFill>
              </a:rPr>
              <a:t>Thematic integration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FF6600"/>
                </a:solidFill>
              </a:rPr>
              <a:t>Engagement of communities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FF6600"/>
                </a:solidFill>
              </a:rPr>
              <a:t>Community service provision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endParaRPr lang="en-US" sz="1400" b="1" dirty="0" smtClean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0467" y="4153142"/>
            <a:ext cx="15243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A1378B"/>
                </a:solidFill>
              </a:rPr>
              <a:t>Interoperability</a:t>
            </a:r>
          </a:p>
          <a:p>
            <a:pPr algn="ctr"/>
            <a:r>
              <a:rPr lang="en-US" sz="1600" b="1" dirty="0" smtClean="0">
                <a:solidFill>
                  <a:srgbClr val="A1378B"/>
                </a:solidFill>
              </a:rPr>
              <a:t>Brokerage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1457" y="4608969"/>
            <a:ext cx="2141933" cy="176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3366FF"/>
                </a:solidFill>
              </a:rPr>
              <a:t>Metadata registry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3366FF"/>
                </a:solidFill>
              </a:rPr>
              <a:t>Processing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3366FF"/>
                </a:solidFill>
              </a:rPr>
              <a:t>Aggregation 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3366FF"/>
                </a:solidFill>
              </a:rPr>
              <a:t>Integrated analyses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r>
              <a:rPr lang="en-US" sz="1400" b="1" dirty="0" smtClean="0">
                <a:solidFill>
                  <a:srgbClr val="3366FF"/>
                </a:solidFill>
              </a:rPr>
              <a:t>Visualization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</a:pP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4029046" y="4828892"/>
            <a:ext cx="1698654" cy="432647"/>
          </a:xfrm>
          <a:prstGeom prst="left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66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4115985" y="48986"/>
            <a:ext cx="5028014" cy="595253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6" tIns="45679" rIns="91356" bIns="45679" rtlCol="0" anchor="ctr">
            <a:normAutofit fontScale="97500" lnSpcReduction="10000"/>
          </a:bodyPr>
          <a:lstStyle>
            <a:defPPr>
              <a:defRPr lang="it-IT"/>
            </a:defPPr>
            <a:lvl1pPr algn="ctr">
              <a:spcBef>
                <a:spcPct val="0"/>
              </a:spcBef>
              <a:buNone/>
              <a:defRPr sz="3597" b="1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How </a:t>
            </a:r>
            <a:r>
              <a:rPr lang="it-IT" dirty="0" err="1"/>
              <a:t>will</a:t>
            </a:r>
            <a:r>
              <a:rPr lang="it-IT" dirty="0"/>
              <a:t> EPOS work?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65437" y="1003989"/>
            <a:ext cx="317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</a:rPr>
              <a:t>community</a:t>
            </a:r>
            <a:r>
              <a:rPr lang="en-GB" b="1" dirty="0">
                <a:solidFill>
                  <a:srgbClr val="FF6600"/>
                </a:solidFill>
              </a:rPr>
              <a:t>-specific integration 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9643" y="1003989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novel </a:t>
            </a:r>
            <a:r>
              <a:rPr lang="en-GB" b="1" dirty="0">
                <a:solidFill>
                  <a:srgbClr val="0000FF"/>
                </a:solidFill>
              </a:rPr>
              <a:t>e-infrastructure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8764436">
            <a:off x="7928097" y="3637243"/>
            <a:ext cx="1455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3366FF"/>
                </a:solidFill>
              </a:rPr>
              <a:t>Computational </a:t>
            </a:r>
          </a:p>
          <a:p>
            <a:pPr algn="ctr"/>
            <a:r>
              <a:rPr lang="en-US" sz="1600" b="1" dirty="0" smtClean="0">
                <a:solidFill>
                  <a:srgbClr val="3366FF"/>
                </a:solidFill>
              </a:rPr>
              <a:t>Resources</a:t>
            </a:r>
          </a:p>
          <a:p>
            <a:pPr algn="ctr"/>
            <a:endParaRPr lang="en-US" sz="1600" b="1" dirty="0">
              <a:solidFill>
                <a:srgbClr val="3366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152" y="490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hangingPunct="0"/>
            <a:r>
              <a:rPr lang="en-US" altLang="en-US" i="1" dirty="0"/>
              <a:t>National Research Infrastructures</a:t>
            </a:r>
            <a:r>
              <a:rPr lang="en-US" altLang="en-US" dirty="0"/>
              <a:t> (</a:t>
            </a:r>
            <a:r>
              <a:rPr lang="en-US" altLang="en-US" b="1" dirty="0"/>
              <a:t>NRI)</a:t>
            </a:r>
            <a:endParaRPr lang="en-US" altLang="en-US" dirty="0"/>
          </a:p>
          <a:p>
            <a:pPr lvl="0" algn="just" eaLnBrk="0" hangingPunct="0"/>
            <a:r>
              <a:rPr lang="en-US" altLang="en-US" i="1" dirty="0"/>
              <a:t>Thematic Core Services</a:t>
            </a:r>
            <a:r>
              <a:rPr lang="en-US" altLang="en-US" dirty="0"/>
              <a:t> (</a:t>
            </a:r>
            <a:r>
              <a:rPr lang="en-US" altLang="en-US" b="1" dirty="0"/>
              <a:t>TCS)</a:t>
            </a:r>
            <a:endParaRPr lang="en-US" altLang="en-US" dirty="0"/>
          </a:p>
          <a:p>
            <a:pPr lvl="0" algn="just" eaLnBrk="0" hangingPunct="0"/>
            <a:r>
              <a:rPr lang="en-US" altLang="en-US" i="1" dirty="0"/>
              <a:t>Integrated Core Services</a:t>
            </a:r>
            <a:r>
              <a:rPr lang="en-US" altLang="en-US" dirty="0"/>
              <a:t> (</a:t>
            </a:r>
            <a:r>
              <a:rPr lang="en-US" altLang="en-US" b="1" dirty="0"/>
              <a:t>ICS) </a:t>
            </a:r>
            <a:endParaRPr lang="en-US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27048" y="2708476"/>
            <a:ext cx="821803" cy="856527"/>
          </a:xfrm>
          <a:prstGeom prst="rect">
            <a:avLst/>
          </a:prstGeom>
          <a:solidFill>
            <a:srgbClr val="7030A0">
              <a:alpha val="20000"/>
            </a:srgbClr>
          </a:solidFill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0780"/>
          </a:xfrm>
          <a:noFill/>
        </p:spPr>
        <p:txBody>
          <a:bodyPr vert="horz" wrap="square" lIns="91356" tIns="45679" rIns="91356" bIns="45679" rtlCol="0" anchor="ctr">
            <a:normAutofit/>
          </a:bodyPr>
          <a:lstStyle/>
          <a:p>
            <a:r>
              <a:rPr lang="en-US" sz="4000" b="1" dirty="0">
                <a:solidFill>
                  <a:srgbClr val="7030A0"/>
                </a:solidFill>
              </a:rPr>
              <a:t>EPOS Today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29" y="2491495"/>
            <a:ext cx="3970356" cy="2451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0728" y="924693"/>
            <a:ext cx="4549733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Each of the communities (e.g. GNSS) gets organized:</a:t>
            </a:r>
          </a:p>
          <a:p>
            <a:pPr marL="214313" indent="-214313" algn="just">
              <a:spcBef>
                <a:spcPts val="450"/>
              </a:spcBef>
              <a:buFontTx/>
              <a:buChar char="-"/>
            </a:pPr>
            <a:r>
              <a:rPr lang="en-US" dirty="0"/>
              <a:t>Set up their governance (to speak with ‘one voice’ in EPOS)</a:t>
            </a:r>
          </a:p>
          <a:p>
            <a:pPr marL="214313" indent="-214313" algn="just">
              <a:spcBef>
                <a:spcPts val="450"/>
              </a:spcBef>
              <a:buFontTx/>
              <a:buChar char="-"/>
            </a:pPr>
            <a:r>
              <a:rPr lang="en-US" dirty="0"/>
              <a:t>Define the data and data products to provide to the EPOS portal</a:t>
            </a:r>
          </a:p>
          <a:p>
            <a:pPr marL="214313" indent="-214313" algn="just">
              <a:spcBef>
                <a:spcPts val="450"/>
              </a:spcBef>
              <a:buFontTx/>
              <a:buChar char="-"/>
            </a:pPr>
            <a:r>
              <a:rPr lang="en-US" dirty="0"/>
              <a:t>Construct the (IT) interfaces between their community and the EPOS portal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0728" y="4315813"/>
            <a:ext cx="4260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GNSS </a:t>
            </a:r>
          </a:p>
          <a:p>
            <a:r>
              <a:rPr lang="en-US" dirty="0">
                <a:solidFill>
                  <a:srgbClr val="C00000"/>
                </a:solidFill>
              </a:rPr>
              <a:t>Contribution based on collaboration between </a:t>
            </a:r>
            <a:r>
              <a:rPr lang="en-US" dirty="0" smtClean="0">
                <a:solidFill>
                  <a:srgbClr val="C00000"/>
                </a:solidFill>
              </a:rPr>
              <a:t>the geodetic/geophysical </a:t>
            </a:r>
            <a:r>
              <a:rPr lang="en-US" dirty="0">
                <a:solidFill>
                  <a:srgbClr val="C00000"/>
                </a:solidFill>
              </a:rPr>
              <a:t>community </a:t>
            </a:r>
            <a:r>
              <a:rPr lang="en-US" dirty="0" smtClean="0">
                <a:solidFill>
                  <a:srgbClr val="C00000"/>
                </a:solidFill>
              </a:rPr>
              <a:t>including EUREF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976"/>
            <a:ext cx="9144000" cy="800827"/>
          </a:xfrm>
          <a:noFill/>
        </p:spPr>
        <p:txBody>
          <a:bodyPr vert="horz" wrap="square" lIns="91356" tIns="45679" rIns="91356" bIns="45679" rtlCol="0" anchor="ctr">
            <a:normAutofit fontScale="90000"/>
          </a:bodyPr>
          <a:lstStyle/>
          <a:p>
            <a:r>
              <a:rPr lang="en-US" sz="3597" dirty="0" smtClean="0">
                <a:solidFill>
                  <a:srgbClr val="7030A0"/>
                </a:solidFill>
              </a:rPr>
              <a:t>Objectives EPOS-IP (Implementation Phase) </a:t>
            </a:r>
            <a:br>
              <a:rPr lang="en-US" sz="3597" dirty="0" smtClean="0">
                <a:solidFill>
                  <a:srgbClr val="7030A0"/>
                </a:solidFill>
              </a:rPr>
            </a:br>
            <a:r>
              <a:rPr lang="en-US" sz="3597" dirty="0" smtClean="0">
                <a:solidFill>
                  <a:srgbClr val="7030A0"/>
                </a:solidFill>
              </a:rPr>
              <a:t>WP10 – GNSS Data &amp; Products</a:t>
            </a:r>
            <a:endParaRPr lang="en-US" sz="3597" dirty="0">
              <a:solidFill>
                <a:srgbClr val="7030A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0160"/>
              </p:ext>
            </p:extLst>
          </p:nvPr>
        </p:nvGraphicFramePr>
        <p:xfrm>
          <a:off x="0" y="955631"/>
          <a:ext cx="9143999" cy="51340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01639"/>
                <a:gridCol w="3642360"/>
              </a:tblGrid>
              <a:tr h="453436"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en-US" sz="1600" dirty="0" smtClean="0"/>
                        <a:t>Objective</a:t>
                      </a:r>
                      <a:endParaRPr lang="en-US" sz="1600" dirty="0"/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60"/>
                        </a:lnSpc>
                      </a:pPr>
                      <a:r>
                        <a:rPr lang="en-US" sz="1600" dirty="0" smtClean="0"/>
                        <a:t>Status</a:t>
                      </a:r>
                    </a:p>
                  </a:txBody>
                  <a:tcPr marL="91356" marR="91356" marT="45679" marB="45679"/>
                </a:tc>
              </a:tr>
              <a:tr h="66799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construct the future governance of TCS GNSS Data &amp; Products in EPOS;</a:t>
                      </a:r>
                      <a:endParaRPr lang="en-US" sz="3200" i="1" dirty="0">
                        <a:solidFill>
                          <a:schemeClr val="tx1"/>
                        </a:solidFill>
                        <a:latin typeface="Times New Roman" charset="0"/>
                        <a:ea typeface="ＭＳ 明朝" charset="-128"/>
                      </a:endParaRPr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1800" dirty="0" smtClean="0"/>
                        <a:t>Agreement of Governance</a:t>
                      </a:r>
                      <a:r>
                        <a:rPr lang="en-US" sz="1800" baseline="0" dirty="0" smtClean="0"/>
                        <a:t> Structure</a:t>
                      </a:r>
                      <a:endParaRPr lang="en-US" sz="1800" dirty="0" smtClean="0"/>
                    </a:p>
                  </a:txBody>
                  <a:tcPr marL="91356" marR="91356" marT="45679" marB="45679"/>
                </a:tc>
              </a:tr>
              <a:tr h="933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interact with the geodetic community in Europe, at national and Pan-European (EUREF) levels; </a:t>
                      </a:r>
                      <a:endParaRPr lang="en-US" sz="3200" i="1" dirty="0">
                        <a:solidFill>
                          <a:schemeClr val="tx1"/>
                        </a:solidFill>
                        <a:latin typeface="Times New Roman" charset="0"/>
                        <a:ea typeface="ＭＳ 明朝" charset="-128"/>
                      </a:endParaRPr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Communication</a:t>
                      </a:r>
                      <a:r>
                        <a:rPr lang="en-US" sz="1800" baseline="0" dirty="0" smtClean="0"/>
                        <a:t> channels with Geodetic Community established.</a:t>
                      </a:r>
                      <a:endParaRPr lang="en-US" sz="1800" dirty="0" smtClean="0"/>
                    </a:p>
                  </a:txBody>
                  <a:tcPr marL="91356" marR="91356" marT="45679" marB="45679"/>
                </a:tc>
              </a:tr>
              <a:tr h="9335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ensure interoperability between EPOS GNSS services (data and products) and EPOS ICS; </a:t>
                      </a:r>
                      <a:endParaRPr lang="en-US" sz="3200" i="1" dirty="0">
                        <a:solidFill>
                          <a:schemeClr val="tx1"/>
                        </a:solidFill>
                        <a:latin typeface="Times New Roman" charset="0"/>
                        <a:ea typeface="ＭＳ 明朝" charset="-128"/>
                      </a:endParaRPr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Detailed DDSS to be implemented during the EPOS-IP phase defined.</a:t>
                      </a:r>
                      <a:endParaRPr lang="en-US" sz="1800" dirty="0"/>
                    </a:p>
                  </a:txBody>
                  <a:tcPr marL="91356" marR="91356" marT="45679" marB="45679"/>
                </a:tc>
              </a:tr>
              <a:tr h="953937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/>
                        <a:t>promote multidisciplinary interoperability with other disciplines within EPOS; </a:t>
                      </a:r>
                      <a:endParaRPr lang="en-US" sz="18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buNone/>
                      </a:pPr>
                      <a:r>
                        <a:rPr lang="en-US" sz="1800" kern="1200" dirty="0" smtClean="0"/>
                        <a:t>Contacts</a:t>
                      </a:r>
                      <a:r>
                        <a:rPr lang="en-US" sz="1800" kern="1200" baseline="0" dirty="0" smtClean="0"/>
                        <a:t> with WP09 (Near-Fault) and WP11 (Volcanos) about GNSS data management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6" marR="91356" marT="45679" marB="45679"/>
                </a:tc>
              </a:tr>
              <a:tr h="1191636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/>
                        <a:t>implement distributed dissemination of file-based GNSS data for about 2000 stations (and </a:t>
                      </a:r>
                      <a:r>
                        <a:rPr lang="en-US" sz="1800" b="1" kern="1200" baseline="0" dirty="0" smtClean="0"/>
                        <a:t>and derived Products: CRD, VEL, STR) </a:t>
                      </a:r>
                      <a:r>
                        <a:rPr lang="en-US" sz="1800" b="1" kern="1200" dirty="0" smtClean="0"/>
                        <a:t>in the first 2 years with the goal of reaching 3000 by the end of the EPOS-IP</a:t>
                      </a:r>
                      <a:r>
                        <a:rPr lang="en-US" sz="1800" b="1" kern="1200" baseline="0" dirty="0" smtClean="0"/>
                        <a:t>.</a:t>
                      </a:r>
                      <a:endParaRPr lang="en-US" sz="1800" b="1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6" marR="91356" marT="45679" marB="45679"/>
                </a:tc>
                <a:tc>
                  <a:txBody>
                    <a:bodyPr/>
                    <a:lstStyle/>
                    <a:p>
                      <a:pPr marL="0" indent="0" algn="just" defTabSz="457200" rtl="0" eaLnBrk="1" latinLnBrk="0" hangingPunct="1">
                        <a:buNone/>
                      </a:pPr>
                      <a:r>
                        <a:rPr lang="en-US" sz="1800" b="1" kern="1200" dirty="0" smtClean="0"/>
                        <a:t>GLASS software</a:t>
                      </a:r>
                      <a:r>
                        <a:rPr lang="en-US" sz="1800" b="1" kern="1200" baseline="0" dirty="0" smtClean="0"/>
                        <a:t> (including Data &amp; Products Portal) being developed.</a:t>
                      </a:r>
                    </a:p>
                    <a:p>
                      <a:pPr marL="0" indent="0" algn="just" defTabSz="457200" rtl="0" eaLnBrk="1" latinLnBrk="0" hangingPunct="1">
                        <a:buNone/>
                      </a:pPr>
                      <a:r>
                        <a:rPr lang="en-US" sz="1800" b="1" kern="1200" baseline="0" dirty="0" smtClean="0"/>
                        <a:t>Prototype Products tested.</a:t>
                      </a:r>
                      <a:endParaRPr lang="en-US" sz="1800" b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356" marR="91356" marT="45679" marB="4567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85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0976"/>
            <a:ext cx="9144000" cy="800827"/>
          </a:xfrm>
          <a:noFill/>
        </p:spPr>
        <p:txBody>
          <a:bodyPr vert="horz" wrap="square" lIns="91356" tIns="45679" rIns="91356" bIns="45679" rtlCol="0" anchor="ctr">
            <a:normAutofit/>
          </a:bodyPr>
          <a:lstStyle/>
          <a:p>
            <a:r>
              <a:rPr lang="en-US" sz="3597" b="1" dirty="0" smtClean="0">
                <a:solidFill>
                  <a:srgbClr val="7030A0"/>
                </a:solidFill>
              </a:rPr>
              <a:t>GLASS </a:t>
            </a:r>
            <a:r>
              <a:rPr lang="mr-IN" sz="3597" b="1" dirty="0" smtClean="0">
                <a:solidFill>
                  <a:srgbClr val="7030A0"/>
                </a:solidFill>
              </a:rPr>
              <a:t>–</a:t>
            </a:r>
            <a:r>
              <a:rPr lang="en-US" sz="3597" b="1" dirty="0" smtClean="0">
                <a:solidFill>
                  <a:srgbClr val="7030A0"/>
                </a:solidFill>
              </a:rPr>
              <a:t> What and Why?</a:t>
            </a:r>
            <a:endParaRPr lang="en-US" sz="3597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744"/>
            <a:ext cx="9144000" cy="48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2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8414"/>
            <a:ext cx="9144000" cy="96385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</a:rPr>
              <a:t>GLASS </a:t>
            </a:r>
            <a:r>
              <a:rPr lang="mr-IN" sz="3600" b="1" dirty="0" smtClean="0">
                <a:solidFill>
                  <a:srgbClr val="7030A0"/>
                </a:solidFill>
              </a:rPr>
              <a:t>–</a:t>
            </a:r>
            <a:r>
              <a:rPr lang="en-GB" sz="3600" b="1" dirty="0" smtClean="0">
                <a:solidFill>
                  <a:srgbClr val="7030A0"/>
                </a:solidFill>
              </a:rPr>
              <a:t> What and Why? 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0" y="884498"/>
            <a:ext cx="9143999" cy="458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b="1" dirty="0" smtClean="0"/>
              <a:t>G</a:t>
            </a:r>
            <a:r>
              <a:rPr lang="pt-PT" sz="2000" dirty="0" smtClean="0"/>
              <a:t>NSS </a:t>
            </a:r>
            <a:r>
              <a:rPr lang="pt-PT" sz="2000" b="1" dirty="0" err="1" smtClean="0"/>
              <a:t>L</a:t>
            </a:r>
            <a:r>
              <a:rPr lang="pt-PT" sz="2000" dirty="0" err="1" smtClean="0"/>
              <a:t>inkage</a:t>
            </a:r>
            <a:r>
              <a:rPr lang="pt-PT" sz="2000" dirty="0" smtClean="0"/>
              <a:t> </a:t>
            </a:r>
            <a:r>
              <a:rPr lang="pt-PT" sz="2000" b="1" dirty="0" err="1" smtClean="0"/>
              <a:t>A</a:t>
            </a:r>
            <a:r>
              <a:rPr lang="pt-PT" sz="2000" dirty="0" err="1" smtClean="0"/>
              <a:t>dvanced</a:t>
            </a:r>
            <a:r>
              <a:rPr lang="pt-PT" sz="2000" dirty="0" smtClean="0"/>
              <a:t> </a:t>
            </a:r>
            <a:r>
              <a:rPr lang="pt-PT" sz="2000" b="1" dirty="0" smtClean="0"/>
              <a:t>S</a:t>
            </a:r>
            <a:r>
              <a:rPr lang="pt-PT" sz="2000" dirty="0" smtClean="0"/>
              <a:t>oftware </a:t>
            </a:r>
            <a:r>
              <a:rPr lang="pt-PT" sz="2000" b="1" dirty="0" err="1" smtClean="0"/>
              <a:t>S</a:t>
            </a:r>
            <a:r>
              <a:rPr lang="pt-PT" sz="2000" dirty="0" err="1" smtClean="0"/>
              <a:t>ystem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185196" y="1848357"/>
            <a:ext cx="8773609" cy="398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/>
              <a:t>GLASS intends to be an integrated software package to be deployed in a GNSS </a:t>
            </a:r>
            <a:r>
              <a:rPr lang="en-US" sz="2000" b="1" dirty="0" smtClean="0"/>
              <a:t>infrastructure to:</a:t>
            </a:r>
          </a:p>
          <a:p>
            <a:pPr marL="382547" indent="-357380">
              <a:buFont typeface="Times New Roman"/>
              <a:buChar char="•"/>
              <a:tabLst>
                <a:tab pos="382547" algn="l"/>
              </a:tabLst>
            </a:pPr>
            <a:r>
              <a:rPr lang="en-US" sz="2000" b="1" dirty="0" smtClean="0"/>
              <a:t> </a:t>
            </a:r>
            <a:r>
              <a:rPr lang="en-US" b="1" spc="59" dirty="0">
                <a:solidFill>
                  <a:srgbClr val="202020"/>
                </a:solidFill>
                <a:ea typeface="Verdana" charset="0"/>
                <a:cs typeface="Verdana" charset="0"/>
              </a:rPr>
              <a:t>Manage </a:t>
            </a:r>
            <a:r>
              <a:rPr lang="en-US" b="1" spc="30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GNSS </a:t>
            </a:r>
            <a:r>
              <a:rPr lang="en-US" b="1" spc="69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data (RINEX &amp; metadata) from distributed repositories/data centers:</a:t>
            </a:r>
            <a:endParaRPr lang="en-US" dirty="0">
              <a:ea typeface="Verdana" charset="0"/>
              <a:cs typeface="Verdana" charset="0"/>
            </a:endParaRPr>
          </a:p>
          <a:p>
            <a:pPr marL="1088498" lvl="1" indent="-291944" algn="just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Collect data</a:t>
            </a:r>
          </a:p>
          <a:p>
            <a:pPr marL="1088498" lvl="1" indent="-291944" algn="just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Validate data</a:t>
            </a:r>
          </a:p>
          <a:p>
            <a:pPr marL="1088498" lvl="1" indent="-291944" algn="just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Disseminate data</a:t>
            </a:r>
          </a:p>
          <a:p>
            <a:pPr marL="1088498" lvl="1" indent="-291944">
              <a:spcBef>
                <a:spcPts val="20"/>
              </a:spcBef>
              <a:buChar char="-"/>
              <a:tabLst>
                <a:tab pos="1089757" algn="l"/>
              </a:tabLst>
            </a:pPr>
            <a:endParaRPr lang="en-US" spc="59" dirty="0">
              <a:solidFill>
                <a:srgbClr val="202020"/>
              </a:solidFill>
              <a:ea typeface="Verdana" charset="0"/>
              <a:cs typeface="Verdana" charset="0"/>
            </a:endParaRPr>
          </a:p>
          <a:p>
            <a:pPr marL="382547" indent="-357380">
              <a:spcBef>
                <a:spcPts val="30"/>
              </a:spcBef>
              <a:buFont typeface="Times New Roman"/>
              <a:buChar char="•"/>
              <a:tabLst>
                <a:tab pos="382547" algn="l"/>
              </a:tabLst>
            </a:pPr>
            <a:r>
              <a:rPr lang="en-US" b="1" spc="-10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Provide </a:t>
            </a:r>
            <a:r>
              <a:rPr lang="en-US" b="1" spc="30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GNSS </a:t>
            </a:r>
            <a:r>
              <a:rPr lang="en-US" b="1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products:</a:t>
            </a:r>
            <a:endParaRPr lang="en-US" dirty="0" smtClean="0">
              <a:ea typeface="Verdana" charset="0"/>
              <a:cs typeface="Verdana" charset="0"/>
            </a:endParaRPr>
          </a:p>
          <a:p>
            <a:pPr marL="1088498" lvl="1" indent="-291944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Coordinate Daily and Time Series</a:t>
            </a:r>
          </a:p>
          <a:p>
            <a:pPr marL="1088498" lvl="1" indent="-291944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Velocity Fields</a:t>
            </a:r>
          </a:p>
          <a:p>
            <a:pPr marL="1088498" lvl="1" indent="-291944">
              <a:spcBef>
                <a:spcPts val="20"/>
              </a:spcBef>
              <a:buChar char="-"/>
              <a:tabLst>
                <a:tab pos="1089757" algn="l"/>
              </a:tabLst>
            </a:pP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Strain Rate Fields</a:t>
            </a:r>
          </a:p>
          <a:p>
            <a:pPr marL="1088498" lvl="1" indent="-291944" algn="ctr">
              <a:spcBef>
                <a:spcPts val="20"/>
              </a:spcBef>
              <a:buChar char="-"/>
              <a:tabLst>
                <a:tab pos="1089757" algn="l"/>
              </a:tabLst>
            </a:pPr>
            <a:endParaRPr lang="en-US" spc="59" dirty="0">
              <a:solidFill>
                <a:srgbClr val="202020"/>
              </a:solidFill>
              <a:ea typeface="Verdana" charset="0"/>
              <a:cs typeface="Verdana" charset="0"/>
            </a:endParaRPr>
          </a:p>
          <a:p>
            <a:pPr algn="ctr">
              <a:spcBef>
                <a:spcPct val="20000"/>
              </a:spcBef>
            </a:pPr>
            <a:endParaRPr lang="en-US" sz="2000" b="1" dirty="0"/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endParaRPr lang="en-US" sz="2000" b="1" dirty="0" smtClean="0"/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082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707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 smtClean="0">
                <a:solidFill>
                  <a:srgbClr val="7030A0"/>
                </a:solidFill>
              </a:rPr>
              <a:t>GLASS </a:t>
            </a:r>
            <a:r>
              <a:rPr lang="mr-IN" sz="3600" b="1" dirty="0" smtClean="0">
                <a:solidFill>
                  <a:srgbClr val="7030A0"/>
                </a:solidFill>
              </a:rPr>
              <a:t>–</a:t>
            </a:r>
            <a:r>
              <a:rPr lang="en-GB" sz="3600" b="1" dirty="0" smtClean="0">
                <a:solidFill>
                  <a:srgbClr val="7030A0"/>
                </a:solidFill>
              </a:rPr>
              <a:t> components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71331"/>
            <a:ext cx="9062976" cy="427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5116" marR="758803" algn="just">
              <a:lnSpc>
                <a:spcPct val="100800"/>
              </a:lnSpc>
            </a:pPr>
            <a:r>
              <a:rPr lang="en-US" sz="1600" b="1" spc="-3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GLASS</a:t>
            </a:r>
            <a:r>
              <a:rPr lang="en-US" sz="1600" b="1" spc="-198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spc="-1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encompass</a:t>
            </a:r>
            <a:r>
              <a:rPr lang="en-US" sz="1600" b="1" spc="-188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spc="6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the</a:t>
            </a:r>
            <a:r>
              <a:rPr lang="en-US" sz="1600" b="1" spc="-188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spc="-2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following</a:t>
            </a:r>
            <a:r>
              <a:rPr lang="en-US" sz="1600" b="1" spc="-198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key </a:t>
            </a:r>
            <a:r>
              <a:rPr lang="en-US" sz="1600" b="1" spc="20" dirty="0" smtClean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elements:</a:t>
            </a:r>
            <a:endParaRPr lang="en-US" sz="1600" dirty="0">
              <a:latin typeface="Verdana" charset="0"/>
              <a:ea typeface="Verdana" charset="0"/>
              <a:cs typeface="Verdana" charset="0"/>
            </a:endParaRPr>
          </a:p>
          <a:p>
            <a:pPr algn="just">
              <a:spcBef>
                <a:spcPts val="99"/>
              </a:spcBef>
            </a:pPr>
            <a:endParaRPr lang="en-US" sz="1600" dirty="0">
              <a:latin typeface="Verdana" charset="0"/>
              <a:ea typeface="Verdana" charset="0"/>
              <a:cs typeface="Verdana" charset="0"/>
            </a:endParaRPr>
          </a:p>
          <a:p>
            <a:pPr marL="382547" indent="-357380" algn="just">
              <a:buFont typeface="Times New Roman"/>
              <a:buChar char="•"/>
              <a:tabLst>
                <a:tab pos="382547" algn="l"/>
              </a:tabLst>
            </a:pPr>
            <a:r>
              <a:rPr lang="en-US" sz="1600" b="1" spc="-1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Physical </a:t>
            </a:r>
            <a:r>
              <a:rPr lang="en-US" sz="1600" b="1" spc="1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components </a:t>
            </a: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–  </a:t>
            </a:r>
            <a:r>
              <a:rPr lang="en-US" spc="59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repositories/data centers</a:t>
            </a:r>
          </a:p>
          <a:p>
            <a:pPr marL="382547" indent="-357380" algn="just">
              <a:buFont typeface="Times New Roman"/>
              <a:buChar char="•"/>
              <a:tabLst>
                <a:tab pos="382547" algn="l"/>
              </a:tabLst>
            </a:pPr>
            <a:endParaRPr lang="en-US" spc="59" dirty="0">
              <a:solidFill>
                <a:srgbClr val="202020"/>
              </a:solidFill>
              <a:ea typeface="Verdana" charset="0"/>
              <a:cs typeface="Verdana" charset="0"/>
            </a:endParaRP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r>
              <a:rPr lang="en-US" sz="1400" b="1" i="1" dirty="0">
                <a:latin typeface="Verdana" charset="0"/>
                <a:ea typeface="Verdana" charset="0"/>
                <a:cs typeface="Verdana" charset="0"/>
              </a:rPr>
              <a:t>Primary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- default repository, decided by the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data provider</a:t>
            </a: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r>
              <a:rPr lang="en-US" sz="1400" b="1" i="1" dirty="0">
                <a:latin typeface="Verdana" charset="0"/>
                <a:ea typeface="Verdana" charset="0"/>
                <a:cs typeface="Verdana" charset="0"/>
              </a:rPr>
              <a:t>Secondary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- alternative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repository</a:t>
            </a: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r>
              <a:rPr lang="en-US" sz="1400" b="1" i="1" dirty="0">
                <a:latin typeface="Verdana" charset="0"/>
                <a:ea typeface="Verdana" charset="0"/>
                <a:cs typeface="Verdana" charset="0"/>
              </a:rPr>
              <a:t>Mirror</a:t>
            </a:r>
            <a:r>
              <a:rPr lang="en-US" sz="1400" dirty="0">
                <a:latin typeface="Verdana" charset="0"/>
                <a:ea typeface="Verdana" charset="0"/>
                <a:cs typeface="Verdana" charset="0"/>
              </a:rPr>
              <a:t> - a repository that act as a mirror of 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another</a:t>
            </a:r>
          </a:p>
          <a:p>
            <a:pPr marL="839747" lvl="1" indent="-357380" algn="just">
              <a:buFont typeface="Times New Roman"/>
              <a:buChar char="•"/>
              <a:tabLst>
                <a:tab pos="382547" algn="l"/>
              </a:tabLst>
            </a:pPr>
            <a:endParaRPr lang="en-US" sz="1600" dirty="0">
              <a:latin typeface="Verdana" charset="0"/>
              <a:ea typeface="Verdana" charset="0"/>
              <a:cs typeface="Verdana" charset="0"/>
            </a:endParaRPr>
          </a:p>
          <a:p>
            <a:pPr marL="382547" marR="10067" indent="-357380" algn="just">
              <a:lnSpc>
                <a:spcPct val="100800"/>
              </a:lnSpc>
              <a:spcBef>
                <a:spcPts val="2487"/>
              </a:spcBef>
              <a:buFont typeface="Times New Roman"/>
              <a:buChar char="•"/>
              <a:tabLst>
                <a:tab pos="382547" algn="l"/>
              </a:tabLst>
            </a:pPr>
            <a:r>
              <a:rPr lang="en-US" sz="1600" b="1" spc="6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Web</a:t>
            </a:r>
            <a:r>
              <a:rPr lang="en-US" sz="1600" b="1" spc="-15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b="1" spc="-4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services</a:t>
            </a:r>
            <a:r>
              <a:rPr lang="en-US" sz="1600" b="1" spc="-14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600" spc="-9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–</a:t>
            </a:r>
            <a:r>
              <a:rPr lang="en-US" sz="1600" spc="-13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portals, monitoring tools, data and products mining </a:t>
            </a:r>
            <a:r>
              <a:rPr lang="en-US" spc="59" dirty="0" smtClean="0">
                <a:solidFill>
                  <a:srgbClr val="202020"/>
                </a:solidFill>
                <a:ea typeface="Verdana" charset="0"/>
                <a:cs typeface="Verdana" charset="0"/>
              </a:rPr>
              <a:t>solutions</a:t>
            </a:r>
          </a:p>
          <a:p>
            <a:pPr marL="382547" marR="10067" indent="-357380" algn="just">
              <a:lnSpc>
                <a:spcPct val="100800"/>
              </a:lnSpc>
              <a:spcBef>
                <a:spcPts val="2487"/>
              </a:spcBef>
              <a:buFont typeface="Times New Roman"/>
              <a:buChar char="•"/>
              <a:tabLst>
                <a:tab pos="382547" algn="l"/>
              </a:tabLst>
            </a:pPr>
            <a:endParaRPr lang="en-US" spc="59" dirty="0">
              <a:solidFill>
                <a:srgbClr val="202020"/>
              </a:solidFill>
              <a:ea typeface="Verdana" charset="0"/>
              <a:cs typeface="Verdana" charset="0"/>
            </a:endParaRPr>
          </a:p>
          <a:p>
            <a:pPr marL="382547" marR="10067" indent="-357380" algn="just">
              <a:lnSpc>
                <a:spcPct val="100800"/>
              </a:lnSpc>
              <a:spcBef>
                <a:spcPts val="2487"/>
              </a:spcBef>
              <a:buFont typeface="Times New Roman"/>
              <a:buChar char="•"/>
              <a:tabLst>
                <a:tab pos="382547" algn="l"/>
              </a:tabLst>
            </a:pPr>
            <a:r>
              <a:rPr lang="en-US" sz="1600" b="1" spc="2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Software </a:t>
            </a:r>
            <a:r>
              <a:rPr lang="en-US" sz="1600" b="1" spc="-10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applications </a:t>
            </a:r>
            <a:r>
              <a:rPr lang="en-US" sz="1600" spc="-99" dirty="0">
                <a:solidFill>
                  <a:srgbClr val="202020"/>
                </a:solidFill>
                <a:latin typeface="Verdana" charset="0"/>
                <a:ea typeface="Verdana" charset="0"/>
                <a:cs typeface="Verdana" charset="0"/>
              </a:rPr>
              <a:t>– </a:t>
            </a:r>
            <a:r>
              <a:rPr lang="en-US" spc="59" dirty="0">
                <a:solidFill>
                  <a:srgbClr val="202020"/>
                </a:solidFill>
                <a:ea typeface="Verdana" charset="0"/>
                <a:cs typeface="Verdana" charset="0"/>
              </a:rPr>
              <a:t>managing interactions between repositories and services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15" y="880368"/>
            <a:ext cx="2219295" cy="16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23" name="AutoShape 27"/>
          <p:cNvCxnSpPr>
            <a:cxnSpLocks noChangeShapeType="1"/>
            <a:stCxn id="4117" idx="2"/>
            <a:endCxn id="4119" idx="0"/>
          </p:cNvCxnSpPr>
          <p:nvPr/>
        </p:nvCxnSpPr>
        <p:spPr bwMode="auto">
          <a:xfrm rot="16200000" flipH="1">
            <a:off x="6920569" y="3458826"/>
            <a:ext cx="1188244" cy="845223"/>
          </a:xfrm>
          <a:prstGeom prst="curvedConnector3">
            <a:avLst>
              <a:gd name="adj1" fmla="val 50000"/>
            </a:avLst>
          </a:prstGeom>
          <a:noFill/>
          <a:ln w="63500" cap="flat">
            <a:solidFill>
              <a:srgbClr val="E65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04258" y="3376942"/>
            <a:ext cx="1013866" cy="43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hangingPunct="1"/>
            <a:r>
              <a:rPr lang="en-US" altLang="x-none" sz="1200" dirty="0">
                <a:latin typeface="Arial Rounded MT Bold" charset="0"/>
                <a:ea typeface="Arial Rounded MT Bold" charset="0"/>
                <a:cs typeface="Arial Rounded MT Bold" charset="0"/>
              </a:rPr>
              <a:t>New station</a:t>
            </a:r>
          </a:p>
          <a:p>
            <a:pPr hangingPunct="1"/>
            <a:r>
              <a:rPr lang="en-US" altLang="x-none" sz="1200" dirty="0">
                <a:latin typeface="Arial Rounded MT Bold" charset="0"/>
                <a:ea typeface="Arial Rounded MT Bold" charset="0"/>
                <a:cs typeface="Arial Rounded MT Bold" charset="0"/>
              </a:rPr>
              <a:t>metadata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476243" y="3426794"/>
            <a:ext cx="977511" cy="43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New RINEX</a:t>
            </a:r>
          </a:p>
          <a:p>
            <a:pPr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metadata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186363" y="3609976"/>
            <a:ext cx="957312" cy="2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RINEX files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022902" y="3741632"/>
            <a:ext cx="847667" cy="2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x-none" sz="120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velocities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7429297" y="3374025"/>
            <a:ext cx="1002005" cy="2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Strain rates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0" y="1072754"/>
            <a:ext cx="809625" cy="54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04" y="5285185"/>
            <a:ext cx="809625" cy="540544"/>
          </a:xfrm>
          <a:prstGeom prst="rect">
            <a:avLst/>
          </a:prstGeom>
          <a:solidFill>
            <a:srgbClr val="00968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485775" y="1775223"/>
            <a:ext cx="8370094" cy="1620440"/>
          </a:xfrm>
          <a:prstGeom prst="roundRect">
            <a:avLst>
              <a:gd name="adj" fmla="val 69"/>
            </a:avLst>
          </a:prstGeom>
          <a:solidFill>
            <a:srgbClr val="CFE7F5">
              <a:alpha val="50000"/>
            </a:srgbClr>
          </a:solidFill>
          <a:ln w="9525" cap="flat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3239692" y="1990725"/>
            <a:ext cx="1620440" cy="809625"/>
          </a:xfrm>
          <a:prstGeom prst="rect">
            <a:avLst/>
          </a:prstGeom>
          <a:solidFill>
            <a:srgbClr val="009688"/>
          </a:solidFill>
          <a:ln w="12600" cap="flat">
            <a:solidFill>
              <a:srgbClr val="EEEE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500" b="1">
                <a:solidFill>
                  <a:srgbClr val="FFFFFF"/>
                </a:solidFill>
              </a:rPr>
              <a:t>GNSS Data Gateway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6263879" y="1990725"/>
            <a:ext cx="1620440" cy="809625"/>
          </a:xfrm>
          <a:prstGeom prst="rect">
            <a:avLst/>
          </a:prstGeom>
          <a:solidFill>
            <a:srgbClr val="009688"/>
          </a:solidFill>
          <a:ln w="12600" cap="flat">
            <a:solidFill>
              <a:srgbClr val="EEEE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500" b="1">
                <a:solidFill>
                  <a:srgbClr val="FFFFFF"/>
                </a:solidFill>
              </a:rPr>
              <a:t>GNSS Products</a:t>
            </a:r>
          </a:p>
          <a:p>
            <a:pPr algn="ctr" hangingPunct="1"/>
            <a:r>
              <a:rPr lang="en-US" altLang="x-none" sz="1500" b="1">
                <a:solidFill>
                  <a:srgbClr val="FFFFFF"/>
                </a:solidFill>
              </a:rPr>
              <a:t> Gateway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4860132" y="2045494"/>
            <a:ext cx="1403747" cy="75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r>
              <a:rPr lang="en-US" altLang="x-none" sz="3600" b="1">
                <a:solidFill>
                  <a:srgbClr val="009688"/>
                </a:solidFill>
              </a:rPr>
              <a:t>EPOS</a:t>
            </a: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865585" y="1993106"/>
            <a:ext cx="1618059" cy="801291"/>
          </a:xfrm>
          <a:prstGeom prst="rect">
            <a:avLst/>
          </a:prstGeom>
          <a:solidFill>
            <a:srgbClr val="009688"/>
          </a:solidFill>
          <a:ln w="12600" cap="flat">
            <a:solidFill>
              <a:srgbClr val="EEEEEE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500" b="1" dirty="0">
                <a:solidFill>
                  <a:srgbClr val="FFFFFF"/>
                </a:solidFill>
              </a:rPr>
              <a:t>M3G</a:t>
            </a:r>
          </a:p>
          <a:p>
            <a:pPr algn="ctr" hangingPunct="1"/>
            <a:r>
              <a:rPr lang="en-US" altLang="x-none" sz="1500" b="1" dirty="0">
                <a:solidFill>
                  <a:srgbClr val="FFFFFF"/>
                </a:solidFill>
              </a:rPr>
              <a:t>Center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289572" y="4182667"/>
            <a:ext cx="1350169" cy="917972"/>
          </a:xfrm>
          <a:prstGeom prst="rect">
            <a:avLst/>
          </a:prstGeom>
          <a:solidFill>
            <a:srgbClr val="795548"/>
          </a:solidFill>
          <a:ln w="1260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350" b="1">
                <a:solidFill>
                  <a:srgbClr val="FFFFFF"/>
                </a:solidFill>
              </a:rPr>
              <a:t>GNSS data provider</a:t>
            </a:r>
          </a:p>
        </p:txBody>
      </p:sp>
      <p:sp>
        <p:nvSpPr>
          <p:cNvPr id="4113" name="AutoShape 17"/>
          <p:cNvSpPr>
            <a:spLocks noChangeArrowheads="1"/>
          </p:cNvSpPr>
          <p:nvPr/>
        </p:nvSpPr>
        <p:spPr bwMode="auto">
          <a:xfrm>
            <a:off x="2483048" y="3650457"/>
            <a:ext cx="1024534" cy="594122"/>
          </a:xfrm>
          <a:prstGeom prst="roundRect">
            <a:avLst>
              <a:gd name="adj" fmla="val 22690"/>
            </a:avLst>
          </a:prstGeom>
          <a:solidFill>
            <a:srgbClr val="E65100"/>
          </a:solidFill>
          <a:ln w="9525" cap="flat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GLASS</a:t>
            </a:r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3482578" y="2693194"/>
            <a:ext cx="1053704" cy="594122"/>
          </a:xfrm>
          <a:prstGeom prst="roundRect">
            <a:avLst>
              <a:gd name="adj" fmla="val 22690"/>
            </a:avLst>
          </a:prstGeom>
          <a:solidFill>
            <a:srgbClr val="E65100"/>
          </a:solidFill>
          <a:ln w="9525" cap="flat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GLASS</a:t>
            </a: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2483644" y="2247900"/>
            <a:ext cx="756047" cy="176213"/>
          </a:xfrm>
          <a:prstGeom prst="rightArrow">
            <a:avLst>
              <a:gd name="adj1" fmla="val 50000"/>
              <a:gd name="adj2" fmla="val 52107"/>
            </a:avLst>
          </a:prstGeom>
          <a:solidFill>
            <a:srgbClr val="009688"/>
          </a:solidFill>
          <a:ln w="9525" cap="flat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2434770" y="2390963"/>
            <a:ext cx="943570" cy="8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67500" tIns="33750" rIns="67500" bIns="33750">
            <a:spAutoFit/>
          </a:bodyPr>
          <a:lstStyle/>
          <a:p>
            <a:pPr algn="ctr"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station metadata added to database</a:t>
            </a: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6425803" y="2693194"/>
            <a:ext cx="1332551" cy="594122"/>
          </a:xfrm>
          <a:prstGeom prst="roundRect">
            <a:avLst>
              <a:gd name="adj" fmla="val 22690"/>
            </a:avLst>
          </a:prstGeom>
          <a:solidFill>
            <a:srgbClr val="E65100"/>
          </a:solidFill>
          <a:ln w="9525" cap="flat">
            <a:solidFill>
              <a:srgbClr val="DDDD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en-US" altLang="x-none" sz="1800">
                <a:solidFill>
                  <a:srgbClr val="FFFFFF"/>
                </a:solidFill>
              </a:rPr>
              <a:t>GLASS</a:t>
            </a: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5130403" y="4475560"/>
            <a:ext cx="1727597" cy="594122"/>
          </a:xfrm>
          <a:prstGeom prst="rect">
            <a:avLst/>
          </a:prstGeom>
          <a:solidFill>
            <a:srgbClr val="0277BB"/>
          </a:solidFill>
          <a:ln w="1260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350" b="1">
                <a:solidFill>
                  <a:srgbClr val="FFFFFF"/>
                </a:solidFill>
              </a:rPr>
              <a:t>GNSS analysis center</a:t>
            </a: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7073503" y="4475560"/>
            <a:ext cx="1727597" cy="594122"/>
          </a:xfrm>
          <a:prstGeom prst="rect">
            <a:avLst/>
          </a:prstGeom>
          <a:solidFill>
            <a:srgbClr val="0277BB"/>
          </a:solidFill>
          <a:ln w="12600" cap="flat">
            <a:solidFill>
              <a:srgbClr val="32549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 hangingPunct="1"/>
            <a:r>
              <a:rPr lang="en-US" altLang="x-none" sz="1350" b="1">
                <a:solidFill>
                  <a:srgbClr val="FFFFFF"/>
                </a:solidFill>
              </a:rPr>
              <a:t>GNSS analysis center</a:t>
            </a:r>
          </a:p>
        </p:txBody>
      </p:sp>
      <p:cxnSp>
        <p:nvCxnSpPr>
          <p:cNvPr id="4120" name="AutoShape 24"/>
          <p:cNvCxnSpPr>
            <a:cxnSpLocks noChangeShapeType="1"/>
            <a:stCxn id="4113" idx="0"/>
            <a:endCxn id="4114" idx="2"/>
          </p:cNvCxnSpPr>
          <p:nvPr/>
        </p:nvCxnSpPr>
        <p:spPr bwMode="auto">
          <a:xfrm rot="5400000" flipH="1" flipV="1">
            <a:off x="3320803" y="2961829"/>
            <a:ext cx="363140" cy="1014116"/>
          </a:xfrm>
          <a:prstGeom prst="curvedConnector3">
            <a:avLst>
              <a:gd name="adj1" fmla="val 50000"/>
            </a:avLst>
          </a:prstGeom>
          <a:noFill/>
          <a:ln w="63500" cap="flat">
            <a:solidFill>
              <a:srgbClr val="E65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1" name="AutoShape 25"/>
          <p:cNvCxnSpPr>
            <a:cxnSpLocks noChangeShapeType="1"/>
            <a:stCxn id="4113" idx="1"/>
            <a:endCxn id="4111" idx="2"/>
          </p:cNvCxnSpPr>
          <p:nvPr/>
        </p:nvCxnSpPr>
        <p:spPr bwMode="auto">
          <a:xfrm rot="10800000">
            <a:off x="1674616" y="2794397"/>
            <a:ext cx="808433" cy="1153121"/>
          </a:xfrm>
          <a:prstGeom prst="curvedConnector2">
            <a:avLst/>
          </a:prstGeom>
          <a:noFill/>
          <a:ln w="63500" cap="flat">
            <a:solidFill>
              <a:srgbClr val="E65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2" name="AutoShape 26"/>
          <p:cNvCxnSpPr>
            <a:cxnSpLocks noChangeShapeType="1"/>
            <a:stCxn id="4119" idx="0"/>
            <a:endCxn id="4117" idx="3"/>
          </p:cNvCxnSpPr>
          <p:nvPr/>
        </p:nvCxnSpPr>
        <p:spPr bwMode="auto">
          <a:xfrm rot="16200000" flipV="1">
            <a:off x="7105176" y="3643434"/>
            <a:ext cx="1485305" cy="178948"/>
          </a:xfrm>
          <a:prstGeom prst="curvedConnector2">
            <a:avLst/>
          </a:prstGeom>
          <a:noFill/>
          <a:ln w="63500" cap="flat">
            <a:solidFill>
              <a:srgbClr val="0277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4" name="AutoShape 28"/>
          <p:cNvCxnSpPr>
            <a:cxnSpLocks noChangeShapeType="1"/>
            <a:stCxn id="4118" idx="0"/>
            <a:endCxn id="4117" idx="2"/>
          </p:cNvCxnSpPr>
          <p:nvPr/>
        </p:nvCxnSpPr>
        <p:spPr bwMode="auto">
          <a:xfrm rot="5400000" flipH="1" flipV="1">
            <a:off x="5949019" y="3332500"/>
            <a:ext cx="1188244" cy="1097877"/>
          </a:xfrm>
          <a:prstGeom prst="curvedConnector3">
            <a:avLst>
              <a:gd name="adj1" fmla="val 50000"/>
            </a:avLst>
          </a:prstGeom>
          <a:noFill/>
          <a:ln w="63500" cap="flat">
            <a:solidFill>
              <a:srgbClr val="0277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5" name="AutoShape 29"/>
          <p:cNvCxnSpPr>
            <a:cxnSpLocks noChangeShapeType="1"/>
            <a:stCxn id="4114" idx="3"/>
            <a:endCxn id="4118" idx="0"/>
          </p:cNvCxnSpPr>
          <p:nvPr/>
        </p:nvCxnSpPr>
        <p:spPr bwMode="auto">
          <a:xfrm>
            <a:off x="4536282" y="2990255"/>
            <a:ext cx="1457920" cy="1485305"/>
          </a:xfrm>
          <a:prstGeom prst="curvedConnector2">
            <a:avLst/>
          </a:prstGeom>
          <a:noFill/>
          <a:ln w="63500" cap="flat">
            <a:solidFill>
              <a:srgbClr val="E65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6" name="AutoShape 30"/>
          <p:cNvCxnSpPr>
            <a:cxnSpLocks noChangeShapeType="1"/>
            <a:stCxn id="4104" idx="1"/>
            <a:endCxn id="4107" idx="0"/>
          </p:cNvCxnSpPr>
          <p:nvPr/>
        </p:nvCxnSpPr>
        <p:spPr bwMode="auto">
          <a:xfrm flipH="1">
            <a:off x="4050507" y="1343025"/>
            <a:ext cx="1188244" cy="647700"/>
          </a:xfrm>
          <a:prstGeom prst="curvedConnector3">
            <a:avLst>
              <a:gd name="adj1" fmla="val 50000"/>
            </a:avLst>
          </a:prstGeom>
          <a:noFill/>
          <a:ln w="90000" cap="flat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27" name="AutoShape 31"/>
          <p:cNvCxnSpPr>
            <a:cxnSpLocks noChangeShapeType="1"/>
            <a:stCxn id="4104" idx="3"/>
            <a:endCxn id="4108" idx="0"/>
          </p:cNvCxnSpPr>
          <p:nvPr/>
        </p:nvCxnSpPr>
        <p:spPr bwMode="auto">
          <a:xfrm>
            <a:off x="6048375" y="1343025"/>
            <a:ext cx="1026319" cy="647700"/>
          </a:xfrm>
          <a:prstGeom prst="curvedConnector3">
            <a:avLst>
              <a:gd name="adj1" fmla="val 50000"/>
            </a:avLst>
          </a:prstGeom>
          <a:noFill/>
          <a:ln w="90000" cap="flat">
            <a:solidFill>
              <a:srgbClr val="00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412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90" y="5248277"/>
            <a:ext cx="809625" cy="540544"/>
          </a:xfrm>
          <a:prstGeom prst="rect">
            <a:avLst/>
          </a:prstGeom>
          <a:solidFill>
            <a:srgbClr val="79554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4129" name="AutoShape 33"/>
          <p:cNvCxnSpPr>
            <a:cxnSpLocks noChangeShapeType="1"/>
            <a:endCxn id="4119" idx="2"/>
          </p:cNvCxnSpPr>
          <p:nvPr/>
        </p:nvCxnSpPr>
        <p:spPr bwMode="auto">
          <a:xfrm flipV="1">
            <a:off x="7073504" y="5069681"/>
            <a:ext cx="863798" cy="483395"/>
          </a:xfrm>
          <a:prstGeom prst="curvedConnector2">
            <a:avLst/>
          </a:prstGeom>
          <a:noFill/>
          <a:ln w="63500" cap="flat">
            <a:solidFill>
              <a:srgbClr val="99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30" name="AutoShape 34"/>
          <p:cNvCxnSpPr>
            <a:cxnSpLocks noChangeShapeType="1"/>
            <a:endCxn id="4118" idx="2"/>
          </p:cNvCxnSpPr>
          <p:nvPr/>
        </p:nvCxnSpPr>
        <p:spPr bwMode="auto">
          <a:xfrm rot="10800000">
            <a:off x="5994202" y="5069681"/>
            <a:ext cx="620912" cy="483395"/>
          </a:xfrm>
          <a:prstGeom prst="curvedConnector2">
            <a:avLst/>
          </a:prstGeom>
          <a:noFill/>
          <a:ln w="63500" cap="flat">
            <a:solidFill>
              <a:srgbClr val="6666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132" name="AutoShape 36"/>
          <p:cNvCxnSpPr>
            <a:cxnSpLocks noChangeShapeType="1"/>
            <a:stCxn id="4128" idx="3"/>
            <a:endCxn id="4112" idx="2"/>
          </p:cNvCxnSpPr>
          <p:nvPr/>
        </p:nvCxnSpPr>
        <p:spPr bwMode="auto">
          <a:xfrm flipV="1">
            <a:off x="2792015" y="5100638"/>
            <a:ext cx="172641" cy="417911"/>
          </a:xfrm>
          <a:prstGeom prst="curvedConnector2">
            <a:avLst/>
          </a:prstGeom>
          <a:noFill/>
          <a:ln w="63500" cap="flat">
            <a:solidFill>
              <a:srgbClr val="79554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4133" name="AutoShape 37"/>
          <p:cNvSpPr>
            <a:spLocks noChangeArrowheads="1"/>
          </p:cNvSpPr>
          <p:nvPr/>
        </p:nvSpPr>
        <p:spPr bwMode="auto">
          <a:xfrm>
            <a:off x="108348" y="5285185"/>
            <a:ext cx="1701403" cy="485775"/>
          </a:xfrm>
          <a:prstGeom prst="chevron">
            <a:avLst>
              <a:gd name="adj" fmla="val 31409"/>
            </a:avLst>
          </a:prstGeom>
          <a:solidFill>
            <a:srgbClr val="0277BB"/>
          </a:solidFill>
          <a:ln w="9525" cap="flat">
            <a:solidFill>
              <a:srgbClr val="0277B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 anchor="ctr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en-US" altLang="x-none" sz="1800" b="1">
                <a:solidFill>
                  <a:srgbClr val="FFFFFF"/>
                </a:solidFill>
              </a:rPr>
              <a:t>PROVIDERS</a:t>
            </a:r>
          </a:p>
        </p:txBody>
      </p:sp>
      <p:sp>
        <p:nvSpPr>
          <p:cNvPr id="4134" name="AutoShape 38"/>
          <p:cNvSpPr>
            <a:spLocks noChangeArrowheads="1"/>
          </p:cNvSpPr>
          <p:nvPr/>
        </p:nvSpPr>
        <p:spPr bwMode="auto">
          <a:xfrm>
            <a:off x="108348" y="1127522"/>
            <a:ext cx="1188244" cy="485775"/>
          </a:xfrm>
          <a:prstGeom prst="chevron">
            <a:avLst>
              <a:gd name="adj" fmla="val 21935"/>
            </a:avLst>
          </a:prstGeom>
          <a:solidFill>
            <a:srgbClr val="0066CC"/>
          </a:soli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 anchor="ctr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5pPr>
            <a:lvl6pPr marL="25146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6pPr>
            <a:lvl7pPr marL="29718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7pPr>
            <a:lvl8pPr marL="34290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8pPr>
            <a:lvl9pPr marL="3886200" indent="-228600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Lato" charset="0"/>
                <a:ea typeface="Microsoft YaHei" charset="-122"/>
                <a:cs typeface="Microsoft YaHei" charset="-122"/>
              </a:defRPr>
            </a:lvl9pPr>
          </a:lstStyle>
          <a:p>
            <a:pPr algn="ctr"/>
            <a:r>
              <a:rPr lang="en-US" altLang="x-none" sz="1800" b="1">
                <a:solidFill>
                  <a:srgbClr val="FFFFFF"/>
                </a:solidFill>
              </a:rPr>
              <a:t>USERS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6112886" y="3745176"/>
            <a:ext cx="897296" cy="43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3750" rIns="67500" bIns="33750">
            <a:spAutoFit/>
          </a:bodyPr>
          <a:lstStyle/>
          <a:p>
            <a:pPr>
              <a:tabLst>
                <a:tab pos="723900" algn="l"/>
              </a:tabLst>
            </a:pPr>
            <a:r>
              <a:rPr lang="en-US" altLang="x-none" sz="12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Positions</a:t>
            </a:r>
            <a:r>
              <a:rPr lang="en-US" altLang="x-none" sz="120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, </a:t>
            </a:r>
            <a:endParaRPr lang="en-US" altLang="x-none" sz="1200" smtClean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tabLst>
                <a:tab pos="723900" algn="l"/>
              </a:tabLst>
            </a:pPr>
            <a:r>
              <a:rPr lang="en-US" altLang="x-none" sz="1200" dirty="0" smtClean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velocities</a:t>
            </a:r>
            <a:endParaRPr lang="en-US" altLang="x-none" sz="12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7" name="object 48"/>
          <p:cNvSpPr txBox="1">
            <a:spLocks noGrp="1"/>
          </p:cNvSpPr>
          <p:nvPr>
            <p:ph type="title"/>
          </p:nvPr>
        </p:nvSpPr>
        <p:spPr>
          <a:xfrm>
            <a:off x="0" y="34538"/>
            <a:ext cx="9144000" cy="7337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 smtClean="0">
                <a:solidFill>
                  <a:srgbClr val="7030A0"/>
                </a:solidFill>
              </a:rPr>
              <a:t>GLASS work flow</a:t>
            </a:r>
            <a:endParaRPr lang="en-US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413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POS_IP_template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EPOS_IP_template-2.potx</Template>
  <TotalTime>10073</TotalTime>
  <Words>1001</Words>
  <Application>Microsoft Macintosh PowerPoint</Application>
  <PresentationFormat>On-screen Show (4:3)</PresentationFormat>
  <Paragraphs>200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Arial Rounded MT Bold</vt:lpstr>
      <vt:lpstr>Calibri</vt:lpstr>
      <vt:lpstr>Lato</vt:lpstr>
      <vt:lpstr>Mangal</vt:lpstr>
      <vt:lpstr>Microsoft YaHei</vt:lpstr>
      <vt:lpstr>ＭＳ Ｐゴシック</vt:lpstr>
      <vt:lpstr>ＭＳ 明朝</vt:lpstr>
      <vt:lpstr>Tahoma</vt:lpstr>
      <vt:lpstr>Times New Roman</vt:lpstr>
      <vt:lpstr>Verdana</vt:lpstr>
      <vt:lpstr>EPOS_IP_template-2</vt:lpstr>
      <vt:lpstr>EPOS-GNSS services status and developments</vt:lpstr>
      <vt:lpstr>PowerPoint Presentation</vt:lpstr>
      <vt:lpstr>Functional Architecture</vt:lpstr>
      <vt:lpstr>EPOS Today</vt:lpstr>
      <vt:lpstr>Objectives EPOS-IP (Implementation Phase)  WP10 – GNSS Data &amp; Products</vt:lpstr>
      <vt:lpstr>GLASS – What and Why?</vt:lpstr>
      <vt:lpstr>GLASS – What and Why? </vt:lpstr>
      <vt:lpstr>GLASS – components</vt:lpstr>
      <vt:lpstr>GLASS work flow</vt:lpstr>
      <vt:lpstr>RINEX Repositories / Data Centers</vt:lpstr>
      <vt:lpstr>M3G – Metadata Management system for  Multiple GNSS Networks to be maintained by ROB - Belgium</vt:lpstr>
      <vt:lpstr>M3G – Metadata Management system for  Multiple GNSS Networks</vt:lpstr>
      <vt:lpstr>PowerPoint Presentation</vt:lpstr>
      <vt:lpstr>Data Portal  to be maintained by CNRS - France</vt:lpstr>
      <vt:lpstr>Data Portal</vt:lpstr>
      <vt:lpstr>EPOS-GNSS Products</vt:lpstr>
      <vt:lpstr>PowerPoint Presentation</vt:lpstr>
      <vt:lpstr>PowerPoint Presentation</vt:lpstr>
      <vt:lpstr>PowerPoint Presentation</vt:lpstr>
      <vt:lpstr>PowerPoint Presentation</vt:lpstr>
      <vt:lpstr>Thank you for your attention  Questions?</vt:lpstr>
    </vt:vector>
  </TitlesOfParts>
  <Company>I.N.G.V.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Barbara Angioni</dc:creator>
  <cp:lastModifiedBy>RUI FERNANDES</cp:lastModifiedBy>
  <cp:revision>110</cp:revision>
  <dcterms:created xsi:type="dcterms:W3CDTF">2015-09-30T15:11:49Z</dcterms:created>
  <dcterms:modified xsi:type="dcterms:W3CDTF">2017-10-25T21:16:52Z</dcterms:modified>
</cp:coreProperties>
</file>